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5" r:id="rId1"/>
  </p:sldMasterIdLst>
  <p:notesMasterIdLst>
    <p:notesMasterId r:id="rId39"/>
  </p:notesMasterIdLst>
  <p:handoutMasterIdLst>
    <p:handoutMasterId r:id="rId40"/>
  </p:handoutMasterIdLst>
  <p:sldIdLst>
    <p:sldId id="372" r:id="rId2"/>
    <p:sldId id="373" r:id="rId3"/>
    <p:sldId id="374" r:id="rId4"/>
    <p:sldId id="375" r:id="rId5"/>
    <p:sldId id="377" r:id="rId6"/>
    <p:sldId id="378" r:id="rId7"/>
    <p:sldId id="376" r:id="rId8"/>
    <p:sldId id="379" r:id="rId9"/>
    <p:sldId id="256" r:id="rId10"/>
    <p:sldId id="370" r:id="rId11"/>
    <p:sldId id="371" r:id="rId12"/>
    <p:sldId id="380" r:id="rId13"/>
    <p:sldId id="381" r:id="rId14"/>
    <p:sldId id="382" r:id="rId15"/>
    <p:sldId id="384" r:id="rId16"/>
    <p:sldId id="383" r:id="rId17"/>
    <p:sldId id="385" r:id="rId18"/>
    <p:sldId id="386" r:id="rId19"/>
    <p:sldId id="387" r:id="rId20"/>
    <p:sldId id="388" r:id="rId21"/>
    <p:sldId id="389" r:id="rId22"/>
    <p:sldId id="390" r:id="rId23"/>
    <p:sldId id="391" r:id="rId24"/>
    <p:sldId id="392" r:id="rId25"/>
    <p:sldId id="393" r:id="rId26"/>
    <p:sldId id="394" r:id="rId27"/>
    <p:sldId id="395" r:id="rId28"/>
    <p:sldId id="396" r:id="rId29"/>
    <p:sldId id="406" r:id="rId30"/>
    <p:sldId id="398" r:id="rId31"/>
    <p:sldId id="405" r:id="rId32"/>
    <p:sldId id="399" r:id="rId33"/>
    <p:sldId id="400" r:id="rId34"/>
    <p:sldId id="401" r:id="rId35"/>
    <p:sldId id="403" r:id="rId36"/>
    <p:sldId id="404" r:id="rId37"/>
    <p:sldId id="402" r:id="rId38"/>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5pPr>
    <a:lvl6pPr marL="2286000" algn="l" defTabSz="914400" rtl="0" eaLnBrk="1" latinLnBrk="0" hangingPunct="1">
      <a:defRPr sz="2400" kern="1200">
        <a:solidFill>
          <a:schemeClr val="tx1"/>
        </a:solidFill>
        <a:latin typeface="Times" charset="0"/>
        <a:ea typeface="ＭＳ Ｐゴシック" charset="-128"/>
        <a:cs typeface="ＭＳ Ｐゴシック" charset="-128"/>
      </a:defRPr>
    </a:lvl6pPr>
    <a:lvl7pPr marL="2743200" algn="l" defTabSz="914400" rtl="0" eaLnBrk="1" latinLnBrk="0" hangingPunct="1">
      <a:defRPr sz="2400" kern="1200">
        <a:solidFill>
          <a:schemeClr val="tx1"/>
        </a:solidFill>
        <a:latin typeface="Times" charset="0"/>
        <a:ea typeface="ＭＳ Ｐゴシック" charset="-128"/>
        <a:cs typeface="ＭＳ Ｐゴシック" charset="-128"/>
      </a:defRPr>
    </a:lvl7pPr>
    <a:lvl8pPr marL="3200400" algn="l" defTabSz="914400" rtl="0" eaLnBrk="1" latinLnBrk="0" hangingPunct="1">
      <a:defRPr sz="2400" kern="1200">
        <a:solidFill>
          <a:schemeClr val="tx1"/>
        </a:solidFill>
        <a:latin typeface="Times" charset="0"/>
        <a:ea typeface="ＭＳ Ｐゴシック" charset="-128"/>
        <a:cs typeface="ＭＳ Ｐゴシック" charset="-128"/>
      </a:defRPr>
    </a:lvl8pPr>
    <a:lvl9pPr marL="3657600" algn="l" defTabSz="914400" rtl="0" eaLnBrk="1" latinLnBrk="0" hangingPunct="1">
      <a:defRPr sz="2400" kern="1200">
        <a:solidFill>
          <a:schemeClr val="tx1"/>
        </a:solidFill>
        <a:latin typeface="Times"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FFCC"/>
    <a:srgbClr val="FF3300"/>
    <a:srgbClr val="060D94"/>
    <a:srgbClr val="0E08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553"/>
    <p:restoredTop sz="86458"/>
  </p:normalViewPr>
  <p:slideViewPr>
    <p:cSldViewPr>
      <p:cViewPr varScale="1">
        <p:scale>
          <a:sx n="85" d="100"/>
          <a:sy n="85" d="100"/>
        </p:scale>
        <p:origin x="19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cs typeface="+mn-cs"/>
              </a:defRPr>
            </a:lvl1pPr>
          </a:lstStyle>
          <a:p>
            <a:pPr>
              <a:defRPr/>
            </a:pPr>
            <a:fld id="{10AC5546-6FCD-7948-A28C-8138E783F61A}" type="datetimeFigureOut">
              <a:rPr lang="en-US"/>
              <a:pPr>
                <a:defRPr/>
              </a:pPr>
              <a:t>9/6/18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cs typeface="+mn-cs"/>
              </a:defRPr>
            </a:lvl1pPr>
          </a:lstStyle>
          <a:p>
            <a:pPr>
              <a:defRPr/>
            </a:pPr>
            <a:fld id="{38155237-AC3C-B64A-ADEA-86971DDAD1A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anose="02020603050405020304" pitchFamily="18" charset="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F823FE26-E6EA-8F4E-8DAE-CB9E4A773A6D}"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2pPr>
    <a:lvl3pPr marL="9144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3pPr>
    <a:lvl4pPr marL="13716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4pPr>
    <a:lvl5pPr marL="18288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I read this weekend, I think it applies to learning physics as well as anything else new</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1</a:t>
            </a:fld>
            <a:endParaRPr lang="en-US" altLang="x-none"/>
          </a:p>
        </p:txBody>
      </p:sp>
    </p:spTree>
    <p:extLst>
      <p:ext uri="{BB962C8B-B14F-4D97-AF65-F5344CB8AC3E}">
        <p14:creationId xmlns:p14="http://schemas.microsoft.com/office/powerpoint/2010/main" val="604275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latin typeface="Times" charset="0"/>
              <a:ea typeface="ＭＳ Ｐゴシック" charset="-128"/>
              <a:cs typeface="ＭＳ Ｐゴシック" charset="-128"/>
            </a:endParaRP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FE2F2351-5959-0442-8BA1-3DF0B2D167D8}" type="slidenum">
              <a:rPr lang="en-US" altLang="x-none" sz="1200"/>
              <a:pPr/>
              <a:t>11</a:t>
            </a:fld>
            <a:endParaRPr lang="en-US" altLang="x-none"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twitter.com</a:t>
            </a:r>
            <a:r>
              <a:rPr lang="en-US" dirty="0" smtClean="0"/>
              <a:t>/jajohnson51/status/816827622369935362</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12</a:t>
            </a:fld>
            <a:endParaRPr lang="en-US" altLang="x-none"/>
          </a:p>
        </p:txBody>
      </p:sp>
    </p:spTree>
    <p:extLst>
      <p:ext uri="{BB962C8B-B14F-4D97-AF65-F5344CB8AC3E}">
        <p14:creationId xmlns:p14="http://schemas.microsoft.com/office/powerpoint/2010/main" val="558282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pressure keeps water from going into a gas phase or a solid</a:t>
            </a:r>
            <a:r>
              <a:rPr lang="en-US" baseline="0" dirty="0" smtClean="0"/>
              <a:t> phase.</a:t>
            </a:r>
            <a:endParaRPr lang="en-US" dirty="0" smtClean="0"/>
          </a:p>
          <a:p>
            <a:r>
              <a:rPr lang="en-US" dirty="0" smtClean="0"/>
              <a:t>In the Earth, the pressure doesn’t allow the iron in earth’s core to move freely, so despite the heat and energy of the iron atoms, they stay tightly bound to their neighbors.</a:t>
            </a:r>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17</a:t>
            </a:fld>
            <a:endParaRPr lang="en-US" altLang="x-none"/>
          </a:p>
        </p:txBody>
      </p:sp>
    </p:spTree>
    <p:extLst>
      <p:ext uri="{BB962C8B-B14F-4D97-AF65-F5344CB8AC3E}">
        <p14:creationId xmlns:p14="http://schemas.microsoft.com/office/powerpoint/2010/main" val="729850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/wiki/Bohr–</a:t>
            </a:r>
            <a:r>
              <a:rPr lang="en-US" dirty="0" err="1" smtClean="0"/>
              <a:t>Einstein_debates</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21</a:t>
            </a:fld>
            <a:endParaRPr lang="en-US" altLang="x-none"/>
          </a:p>
        </p:txBody>
      </p:sp>
    </p:spTree>
    <p:extLst>
      <p:ext uri="{BB962C8B-B14F-4D97-AF65-F5344CB8AC3E}">
        <p14:creationId xmlns:p14="http://schemas.microsoft.com/office/powerpoint/2010/main" val="1473354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Inset from lecture 8 slides</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22</a:t>
            </a:fld>
            <a:endParaRPr lang="en-US" altLang="x-none"/>
          </a:p>
        </p:txBody>
      </p:sp>
    </p:spTree>
    <p:extLst>
      <p:ext uri="{BB962C8B-B14F-4D97-AF65-F5344CB8AC3E}">
        <p14:creationId xmlns:p14="http://schemas.microsoft.com/office/powerpoint/2010/main" val="1430106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left, the Hydrogen</a:t>
            </a:r>
            <a:r>
              <a:rPr lang="en-US" baseline="0" dirty="0" smtClean="0"/>
              <a:t> alpha line of a young star. The x-axis is showing the </a:t>
            </a:r>
            <a:r>
              <a:rPr lang="en-US" baseline="0" dirty="0" err="1" smtClean="0"/>
              <a:t>doppler</a:t>
            </a:r>
            <a:r>
              <a:rPr lang="en-US" baseline="0" dirty="0" smtClean="0"/>
              <a:t> shift in velocity from the center of the line at 6563A. On the right, a model setup of this star, interacting with a circumstellar disk, via magnetic field.</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27</a:t>
            </a:fld>
            <a:endParaRPr lang="en-US" altLang="x-none"/>
          </a:p>
        </p:txBody>
      </p:sp>
    </p:spTree>
    <p:extLst>
      <p:ext uri="{BB962C8B-B14F-4D97-AF65-F5344CB8AC3E}">
        <p14:creationId xmlns:p14="http://schemas.microsoft.com/office/powerpoint/2010/main" val="2008995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dog’s thermal emission, viewed in the infrared. Infrared light also reflects, like off of the </a:t>
            </a:r>
            <a:r>
              <a:rPr lang="en-US" baseline="0" smtClean="0"/>
              <a:t>stainless fridge!</a:t>
            </a:r>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29</a:t>
            </a:fld>
            <a:endParaRPr lang="en-US" altLang="x-none"/>
          </a:p>
        </p:txBody>
      </p:sp>
    </p:spTree>
    <p:extLst>
      <p:ext uri="{BB962C8B-B14F-4D97-AF65-F5344CB8AC3E}">
        <p14:creationId xmlns:p14="http://schemas.microsoft.com/office/powerpoint/2010/main" val="401754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https://</a:t>
            </a:r>
            <a:r>
              <a:rPr lang="en-US" dirty="0" err="1" smtClean="0"/>
              <a:t>web.calpoly.edu</a:t>
            </a:r>
            <a:r>
              <a:rPr lang="en-US" dirty="0" smtClean="0"/>
              <a:t>/~</a:t>
            </a:r>
            <a:r>
              <a:rPr lang="en-US" dirty="0" err="1" smtClean="0"/>
              <a:t>rfield</a:t>
            </a:r>
            <a:r>
              <a:rPr lang="en-US" dirty="0" smtClean="0"/>
              <a:t>/</a:t>
            </a:r>
            <a:r>
              <a:rPr lang="en-US" dirty="0" err="1" smtClean="0"/>
              <a:t>Thermalstructure.htm</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31</a:t>
            </a:fld>
            <a:endParaRPr lang="en-US" altLang="x-none"/>
          </a:p>
        </p:txBody>
      </p:sp>
    </p:spTree>
    <p:extLst>
      <p:ext uri="{BB962C8B-B14F-4D97-AF65-F5344CB8AC3E}">
        <p14:creationId xmlns:p14="http://schemas.microsoft.com/office/powerpoint/2010/main" val="44260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spiff.rit.edu</a:t>
            </a:r>
            <a:r>
              <a:rPr lang="en-US" dirty="0" smtClean="0"/>
              <a:t>/classes/phys301/lectures/</a:t>
            </a:r>
            <a:r>
              <a:rPr lang="en-US" dirty="0" err="1" smtClean="0"/>
              <a:t>doppler</a:t>
            </a:r>
            <a:r>
              <a:rPr lang="en-US" dirty="0" smtClean="0"/>
              <a:t>/</a:t>
            </a:r>
            <a:r>
              <a:rPr lang="en-US" dirty="0" err="1" smtClean="0"/>
              <a:t>doppler.html</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32</a:t>
            </a:fld>
            <a:endParaRPr lang="en-US" altLang="x-none"/>
          </a:p>
        </p:txBody>
      </p:sp>
    </p:spTree>
    <p:extLst>
      <p:ext uri="{BB962C8B-B14F-4D97-AF65-F5344CB8AC3E}">
        <p14:creationId xmlns:p14="http://schemas.microsoft.com/office/powerpoint/2010/main" val="633088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blue box</a:t>
            </a:r>
            <a:r>
              <a:rPr lang="mr-IN" dirty="0" smtClean="0"/>
              <a:t>…</a:t>
            </a:r>
            <a:r>
              <a:rPr lang="en-US" dirty="0" smtClean="0"/>
              <a:t> it goes to https://</a:t>
            </a:r>
            <a:r>
              <a:rPr lang="en-US" dirty="0" err="1" smtClean="0"/>
              <a:t>www.classzone.com</a:t>
            </a:r>
            <a:r>
              <a:rPr lang="en-US" dirty="0" smtClean="0"/>
              <a:t>/books/</a:t>
            </a:r>
            <a:r>
              <a:rPr lang="en-US" dirty="0" err="1" smtClean="0"/>
              <a:t>earth_science</a:t>
            </a:r>
            <a:r>
              <a:rPr lang="en-US" dirty="0" smtClean="0"/>
              <a:t>/</a:t>
            </a:r>
            <a:r>
              <a:rPr lang="en-US" dirty="0" err="1" smtClean="0"/>
              <a:t>terc</a:t>
            </a:r>
            <a:r>
              <a:rPr lang="en-US" dirty="0" smtClean="0"/>
              <a:t>/content/visualizations/es2802/es2802page01.cfm?chapter_no=visualization</a:t>
            </a:r>
          </a:p>
          <a:p>
            <a:r>
              <a:rPr lang="en-US" dirty="0" smtClean="0"/>
              <a:t>What’s wrong with this visualization? It’s cool but there’s definitely something wrong with</a:t>
            </a:r>
            <a:r>
              <a:rPr lang="en-US" baseline="0" dirty="0" smtClean="0"/>
              <a:t> it</a:t>
            </a:r>
            <a:r>
              <a:rPr lang="mr-IN" baseline="0" dirty="0" smtClean="0"/>
              <a:t>…</a:t>
            </a:r>
            <a:endParaRPr lang="en-US" baseline="0" dirty="0" smtClean="0"/>
          </a:p>
          <a:p>
            <a:r>
              <a:rPr lang="en-US" baseline="0" dirty="0" smtClean="0"/>
              <a:t>Some typical radial velocities measured for nearby stars: ~2km/s. Doesn’t sound like much, but it’s about 4500mph!</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33</a:t>
            </a:fld>
            <a:endParaRPr lang="en-US" altLang="x-none"/>
          </a:p>
        </p:txBody>
      </p:sp>
    </p:spTree>
    <p:extLst>
      <p:ext uri="{BB962C8B-B14F-4D97-AF65-F5344CB8AC3E}">
        <p14:creationId xmlns:p14="http://schemas.microsoft.com/office/powerpoint/2010/main" val="807762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6B712-6C6E-7949-9254-6A939D6773C7}" type="slidenum">
              <a:rPr lang="en-US" smtClean="0"/>
              <a:t>2</a:t>
            </a:fld>
            <a:endParaRPr lang="en-US"/>
          </a:p>
        </p:txBody>
      </p:sp>
    </p:spTree>
    <p:extLst>
      <p:ext uri="{BB962C8B-B14F-4D97-AF65-F5344CB8AC3E}">
        <p14:creationId xmlns:p14="http://schemas.microsoft.com/office/powerpoint/2010/main" val="592771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www.kcvs.ca</a:t>
            </a:r>
            <a:r>
              <a:rPr lang="en-US" dirty="0" smtClean="0"/>
              <a:t>/martin/</a:t>
            </a:r>
            <a:r>
              <a:rPr lang="en-US" dirty="0" err="1" smtClean="0"/>
              <a:t>astro</a:t>
            </a:r>
            <a:r>
              <a:rPr lang="en-US" dirty="0" smtClean="0"/>
              <a:t>/course/lectures/fall/a200l10g.htm</a:t>
            </a:r>
          </a:p>
          <a:p>
            <a:r>
              <a:rPr lang="en-US" dirty="0" smtClean="0"/>
              <a:t>https://</a:t>
            </a:r>
            <a:r>
              <a:rPr lang="en-US" dirty="0" err="1" smtClean="0"/>
              <a:t>courses.lumenlearning.com</a:t>
            </a:r>
            <a:r>
              <a:rPr lang="en-US" dirty="0" smtClean="0"/>
              <a:t>/astronomy/chapter/using-spectra-to-measure-stellar-radius-composition-and-motion/</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35</a:t>
            </a:fld>
            <a:endParaRPr lang="en-US" altLang="x-none"/>
          </a:p>
        </p:txBody>
      </p:sp>
    </p:spTree>
    <p:extLst>
      <p:ext uri="{BB962C8B-B14F-4D97-AF65-F5344CB8AC3E}">
        <p14:creationId xmlns:p14="http://schemas.microsoft.com/office/powerpoint/2010/main" val="1367525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when I forgot to tell you about detecting exoplanets?</a:t>
            </a:r>
            <a:r>
              <a:rPr lang="en-US" baseline="0" dirty="0" smtClean="0"/>
              <a:t> This is how!</a:t>
            </a:r>
          </a:p>
          <a:p>
            <a:r>
              <a:rPr lang="en-US" dirty="0" smtClean="0"/>
              <a:t>http://</a:t>
            </a:r>
            <a:r>
              <a:rPr lang="en-US" dirty="0" err="1" smtClean="0"/>
              <a:t>www.faculty.virginia.edu</a:t>
            </a:r>
            <a:r>
              <a:rPr lang="en-US" dirty="0" smtClean="0"/>
              <a:t>/ASTR5110/lectures/spectroscopy/</a:t>
            </a:r>
            <a:r>
              <a:rPr lang="en-US" dirty="0" err="1" smtClean="0"/>
              <a:t>spec.html</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36</a:t>
            </a:fld>
            <a:endParaRPr lang="en-US" altLang="x-none"/>
          </a:p>
        </p:txBody>
      </p:sp>
    </p:spTree>
    <p:extLst>
      <p:ext uri="{BB962C8B-B14F-4D97-AF65-F5344CB8AC3E}">
        <p14:creationId xmlns:p14="http://schemas.microsoft.com/office/powerpoint/2010/main" val="363705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can have </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a:t>
            </a:fld>
            <a:endParaRPr lang="en-US" altLang="x-none"/>
          </a:p>
        </p:txBody>
      </p:sp>
    </p:spTree>
    <p:extLst>
      <p:ext uri="{BB962C8B-B14F-4D97-AF65-F5344CB8AC3E}">
        <p14:creationId xmlns:p14="http://schemas.microsoft.com/office/powerpoint/2010/main" val="1884207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afraid</a:t>
            </a:r>
            <a:r>
              <a:rPr lang="en-US" baseline="0" dirty="0" smtClean="0"/>
              <a:t> that last time I went too fast and might have given you the idea that light is a stream of charged particles.. It is not.</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4</a:t>
            </a:fld>
            <a:endParaRPr lang="en-US" altLang="x-none"/>
          </a:p>
        </p:txBody>
      </p:sp>
    </p:spTree>
    <p:extLst>
      <p:ext uri="{BB962C8B-B14F-4D97-AF65-F5344CB8AC3E}">
        <p14:creationId xmlns:p14="http://schemas.microsoft.com/office/powerpoint/2010/main" val="277036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afraid</a:t>
            </a:r>
            <a:r>
              <a:rPr lang="en-US" baseline="0" dirty="0" smtClean="0"/>
              <a:t> that last time I went too fast and might have given you the idea that light is a stream of charged particles.. It is </a:t>
            </a:r>
            <a:r>
              <a:rPr lang="en-US" baseline="0" smtClean="0"/>
              <a:t>not.</a:t>
            </a:r>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5</a:t>
            </a:fld>
            <a:endParaRPr lang="en-US" altLang="x-none"/>
          </a:p>
        </p:txBody>
      </p:sp>
    </p:spTree>
    <p:extLst>
      <p:ext uri="{BB962C8B-B14F-4D97-AF65-F5344CB8AC3E}">
        <p14:creationId xmlns:p14="http://schemas.microsoft.com/office/powerpoint/2010/main" val="336475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afraid</a:t>
            </a:r>
            <a:r>
              <a:rPr lang="en-US" baseline="0" dirty="0" smtClean="0"/>
              <a:t> that last time I went too fast and might have given you the idea that light is a stream of charged particles.. It is </a:t>
            </a:r>
            <a:r>
              <a:rPr lang="en-US" baseline="0" smtClean="0"/>
              <a:t>not.</a:t>
            </a:r>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6</a:t>
            </a:fld>
            <a:endParaRPr lang="en-US" altLang="x-none"/>
          </a:p>
        </p:txBody>
      </p:sp>
    </p:spTree>
    <p:extLst>
      <p:ext uri="{BB962C8B-B14F-4D97-AF65-F5344CB8AC3E}">
        <p14:creationId xmlns:p14="http://schemas.microsoft.com/office/powerpoint/2010/main" val="26075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commons.wikimedia.org</a:t>
            </a:r>
            <a:r>
              <a:rPr lang="en-US" dirty="0" smtClean="0"/>
              <a:t>/wiki/</a:t>
            </a:r>
            <a:r>
              <a:rPr lang="en-US" dirty="0" err="1" smtClean="0"/>
              <a:t>File:Faraday-effect.svg</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7</a:t>
            </a:fld>
            <a:endParaRPr lang="en-US" altLang="x-none"/>
          </a:p>
        </p:txBody>
      </p:sp>
    </p:spTree>
    <p:extLst>
      <p:ext uri="{BB962C8B-B14F-4D97-AF65-F5344CB8AC3E}">
        <p14:creationId xmlns:p14="http://schemas.microsoft.com/office/powerpoint/2010/main" val="2106005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A3AF1A5C-414E-AD48-A905-8159E5D93331}" type="slidenum">
              <a:rPr lang="en-US" altLang="x-none" sz="1200"/>
              <a:pPr/>
              <a:t>9</a:t>
            </a:fld>
            <a:endParaRPr lang="en-US" altLang="x-none"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dirty="0">
              <a:latin typeface="Times" charset="0"/>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ln/>
        </p:spPr>
      </p:sp>
      <p:sp>
        <p:nvSpPr>
          <p:cNvPr id="18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latin typeface="Times" charset="0"/>
              <a:ea typeface="ＭＳ Ｐゴシック" charset="-128"/>
              <a:cs typeface="ＭＳ Ｐゴシック" charset="-128"/>
            </a:endParaRPr>
          </a:p>
        </p:txBody>
      </p:sp>
      <p:sp>
        <p:nvSpPr>
          <p:cNvPr id="184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A963BF94-F198-2E4C-8F24-7C2981B741EA}" type="slidenum">
              <a:rPr lang="en-US" altLang="x-none" sz="1200"/>
              <a:pPr/>
              <a:t>10</a:t>
            </a:fld>
            <a:endParaRPr lang="en-US" altLang="x-none"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D22F4B0D-E062-DB4D-933B-06E26F5FDE0B}" type="slidenum">
              <a:rPr lang="en-US" altLang="x-none"/>
              <a:pPr>
                <a:defRPr/>
              </a:pPr>
              <a:t>‹#›</a:t>
            </a:fld>
            <a:endParaRPr lang="en-US" altLang="x-none"/>
          </a:p>
        </p:txBody>
      </p:sp>
    </p:spTree>
    <p:extLst>
      <p:ext uri="{BB962C8B-B14F-4D97-AF65-F5344CB8AC3E}">
        <p14:creationId xmlns:p14="http://schemas.microsoft.com/office/powerpoint/2010/main" val="965376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7160FFF-2C62-8648-9010-1BECCC245D74}" type="slidenum">
              <a:rPr lang="en-US" altLang="x-none"/>
              <a:pPr>
                <a:defRPr/>
              </a:pPr>
              <a:t>‹#›</a:t>
            </a:fld>
            <a:endParaRPr lang="en-US" altLang="x-none"/>
          </a:p>
        </p:txBody>
      </p:sp>
    </p:spTree>
    <p:extLst>
      <p:ext uri="{BB962C8B-B14F-4D97-AF65-F5344CB8AC3E}">
        <p14:creationId xmlns:p14="http://schemas.microsoft.com/office/powerpoint/2010/main" val="214183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C532699-B064-E540-95BF-85999D399410}" type="slidenum">
              <a:rPr lang="en-US" altLang="x-none"/>
              <a:pPr>
                <a:defRPr/>
              </a:pPr>
              <a:t>‹#›</a:t>
            </a:fld>
            <a:endParaRPr lang="en-US" altLang="x-none"/>
          </a:p>
        </p:txBody>
      </p:sp>
    </p:spTree>
    <p:extLst>
      <p:ext uri="{BB962C8B-B14F-4D97-AF65-F5344CB8AC3E}">
        <p14:creationId xmlns:p14="http://schemas.microsoft.com/office/powerpoint/2010/main" val="1728828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smtClean="0"/>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B690055-FC77-804D-99B2-E60121D7AC4E}" type="slidenum">
              <a:rPr lang="en-US" altLang="x-none"/>
              <a:pPr>
                <a:defRPr/>
              </a:pPr>
              <a:t>‹#›</a:t>
            </a:fld>
            <a:endParaRPr lang="en-US" altLang="x-none"/>
          </a:p>
        </p:txBody>
      </p:sp>
    </p:spTree>
    <p:extLst>
      <p:ext uri="{BB962C8B-B14F-4D97-AF65-F5344CB8AC3E}">
        <p14:creationId xmlns:p14="http://schemas.microsoft.com/office/powerpoint/2010/main" val="1554950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00F8E33-80F4-9440-9248-DE0B2108FF1F}" type="slidenum">
              <a:rPr lang="en-US" altLang="x-none"/>
              <a:pPr>
                <a:defRPr/>
              </a:pPr>
              <a:t>‹#›</a:t>
            </a:fld>
            <a:endParaRPr lang="en-US" altLang="x-none"/>
          </a:p>
        </p:txBody>
      </p:sp>
    </p:spTree>
    <p:extLst>
      <p:ext uri="{BB962C8B-B14F-4D97-AF65-F5344CB8AC3E}">
        <p14:creationId xmlns:p14="http://schemas.microsoft.com/office/powerpoint/2010/main" val="132060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CF55358F-7D90-5A4D-A522-07AC0DF918DB}" type="slidenum">
              <a:rPr lang="en-US" altLang="x-none"/>
              <a:pPr>
                <a:defRPr/>
              </a:pPr>
              <a:t>‹#›</a:t>
            </a:fld>
            <a:endParaRPr lang="en-US" altLang="x-none"/>
          </a:p>
        </p:txBody>
      </p:sp>
    </p:spTree>
    <p:extLst>
      <p:ext uri="{BB962C8B-B14F-4D97-AF65-F5344CB8AC3E}">
        <p14:creationId xmlns:p14="http://schemas.microsoft.com/office/powerpoint/2010/main" val="84512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defRPr/>
            </a:lvl1pPr>
          </a:lstStyle>
          <a:p>
            <a:pPr>
              <a:defRPr/>
            </a:pPr>
            <a:endParaRPr lang="en-US"/>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68CDEB9C-7D0F-364F-BA79-C0CF17EFCAA4}" type="slidenum">
              <a:rPr lang="en-US" altLang="x-none"/>
              <a:pPr>
                <a:defRPr/>
              </a:pPr>
              <a:t>‹#›</a:t>
            </a:fld>
            <a:endParaRPr lang="en-US" altLang="x-none"/>
          </a:p>
        </p:txBody>
      </p:sp>
    </p:spTree>
    <p:extLst>
      <p:ext uri="{BB962C8B-B14F-4D97-AF65-F5344CB8AC3E}">
        <p14:creationId xmlns:p14="http://schemas.microsoft.com/office/powerpoint/2010/main" val="1139734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DF1DC26-1723-514B-9BA1-7E94AB74DC61}" type="slidenum">
              <a:rPr lang="en-US" altLang="x-none"/>
              <a:pPr>
                <a:defRPr/>
              </a:pPr>
              <a:t>‹#›</a:t>
            </a:fld>
            <a:endParaRPr lang="en-US" altLang="x-none"/>
          </a:p>
        </p:txBody>
      </p:sp>
    </p:spTree>
    <p:extLst>
      <p:ext uri="{BB962C8B-B14F-4D97-AF65-F5344CB8AC3E}">
        <p14:creationId xmlns:p14="http://schemas.microsoft.com/office/powerpoint/2010/main" val="21100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8B498B0-EA6C-684D-908C-78608F8B3787}" type="slidenum">
              <a:rPr lang="en-US" altLang="x-none"/>
              <a:pPr>
                <a:defRPr/>
              </a:pPr>
              <a:t>‹#›</a:t>
            </a:fld>
            <a:endParaRPr lang="en-US" altLang="x-none"/>
          </a:p>
        </p:txBody>
      </p:sp>
    </p:spTree>
    <p:extLst>
      <p:ext uri="{BB962C8B-B14F-4D97-AF65-F5344CB8AC3E}">
        <p14:creationId xmlns:p14="http://schemas.microsoft.com/office/powerpoint/2010/main" val="37935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8"/>
          <p:cNvSpPr>
            <a:spLocks noGrp="1"/>
          </p:cNvSpPr>
          <p:nvPr>
            <p:ph type="dt" sz="half" idx="10"/>
          </p:nvPr>
        </p:nvSpPr>
        <p:spPr/>
        <p:txBody>
          <a:bodyPr/>
          <a:lstStyle>
            <a:lvl1pPr>
              <a:defRPr/>
            </a:lvl1pPr>
          </a:lstStyle>
          <a:p>
            <a:pPr>
              <a:defRPr/>
            </a:pPr>
            <a:endParaRPr lang="en-US"/>
          </a:p>
        </p:txBody>
      </p:sp>
      <p:sp>
        <p:nvSpPr>
          <p:cNvPr id="7" name="Footer Placeholder 9"/>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10"/>
          <p:cNvSpPr>
            <a:spLocks noGrp="1"/>
          </p:cNvSpPr>
          <p:nvPr>
            <p:ph type="sldNum" sz="quarter" idx="12"/>
          </p:nvPr>
        </p:nvSpPr>
        <p:spPr/>
        <p:txBody>
          <a:bodyPr/>
          <a:lstStyle>
            <a:lvl1pPr>
              <a:defRPr/>
            </a:lvl1pPr>
          </a:lstStyle>
          <a:p>
            <a:pPr>
              <a:defRPr/>
            </a:pPr>
            <a:fld id="{0AEB2FE3-5009-CD43-BF2C-C3E42338C485}" type="slidenum">
              <a:rPr lang="en-US" altLang="x-none"/>
              <a:pPr>
                <a:defRPr/>
              </a:pPr>
              <a:t>‹#›</a:t>
            </a:fld>
            <a:endParaRPr lang="en-US" altLang="x-none"/>
          </a:p>
        </p:txBody>
      </p:sp>
    </p:spTree>
    <p:extLst>
      <p:ext uri="{BB962C8B-B14F-4D97-AF65-F5344CB8AC3E}">
        <p14:creationId xmlns:p14="http://schemas.microsoft.com/office/powerpoint/2010/main" val="578076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9"/>
          <p:cNvSpPr>
            <a:spLocks noGrp="1"/>
          </p:cNvSpPr>
          <p:nvPr>
            <p:ph type="sldNum" sz="quarter" idx="12"/>
          </p:nvPr>
        </p:nvSpPr>
        <p:spPr/>
        <p:txBody>
          <a:bodyPr/>
          <a:lstStyle>
            <a:lvl1pPr>
              <a:defRPr/>
            </a:lvl1pPr>
          </a:lstStyle>
          <a:p>
            <a:pPr>
              <a:defRPr/>
            </a:pPr>
            <a:fld id="{FE6641D2-1D78-E843-9194-5A0C9E80226C}" type="slidenum">
              <a:rPr lang="en-US" altLang="x-none"/>
              <a:pPr>
                <a:defRPr/>
              </a:pPr>
              <a:t>‹#›</a:t>
            </a:fld>
            <a:endParaRPr lang="en-US" altLang="x-none"/>
          </a:p>
        </p:txBody>
      </p:sp>
    </p:spTree>
    <p:extLst>
      <p:ext uri="{BB962C8B-B14F-4D97-AF65-F5344CB8AC3E}">
        <p14:creationId xmlns:p14="http://schemas.microsoft.com/office/powerpoint/2010/main" val="5085398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cs typeface="+mn-cs"/>
              </a:defRPr>
            </a:lvl1pPr>
          </a:lstStyle>
          <a:p>
            <a:pPr>
              <a:defRPr/>
            </a:pPr>
            <a:endParaRPr lang="en-US"/>
          </a:p>
        </p:txBody>
      </p:sp>
      <p:sp>
        <p:nvSpPr>
          <p:cNvPr id="5" name="Footer Placeholder 4"/>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cs typeface="+mn-cs"/>
              </a:defRPr>
            </a:lvl1pPr>
          </a:lstStyle>
          <a:p>
            <a:pPr>
              <a:defRPr/>
            </a:pPr>
            <a:endParaRPr lang="en-US"/>
          </a:p>
        </p:txBody>
      </p:sp>
      <p:sp>
        <p:nvSpPr>
          <p:cNvPr id="6" name="Slide Number Placeholder 5"/>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cs typeface="+mn-cs"/>
              </a:defRPr>
            </a:lvl1pPr>
          </a:lstStyle>
          <a:p>
            <a:pPr>
              <a:defRPr/>
            </a:pPr>
            <a:fld id="{729CDFD6-7764-3F49-8A13-130796ABEDF2}"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845" r:id="rId1"/>
    <p:sldLayoutId id="2147483838" r:id="rId2"/>
    <p:sldLayoutId id="2147483839" r:id="rId3"/>
    <p:sldLayoutId id="2147483846" r:id="rId4"/>
    <p:sldLayoutId id="2147483840" r:id="rId5"/>
    <p:sldLayoutId id="2147483841" r:id="rId6"/>
    <p:sldLayoutId id="2147483842" r:id="rId7"/>
    <p:sldLayoutId id="2147483847" r:id="rId8"/>
    <p:sldLayoutId id="2147483848" r:id="rId9"/>
    <p:sldLayoutId id="2147483843" r:id="rId10"/>
    <p:sldLayoutId id="2147483844" r:id="rId11"/>
  </p:sldLayoutIdLst>
  <p:txStyles>
    <p:titleStyle>
      <a:lvl1pPr algn="ctr" rtl="0" eaLnBrk="0" fontAlgn="base" hangingPunct="0">
        <a:lnSpc>
          <a:spcPct val="90000"/>
        </a:lnSpc>
        <a:spcBef>
          <a:spcPct val="0"/>
        </a:spcBef>
        <a:spcAft>
          <a:spcPct val="0"/>
        </a:spcAft>
        <a:defRPr sz="3600" b="1" kern="1200" spc="200">
          <a:solidFill>
            <a:srgbClr val="262626"/>
          </a:solidFill>
          <a:latin typeface="+mj-lt"/>
          <a:ea typeface="+mj-ea"/>
          <a:cs typeface="+mj-cs"/>
        </a:defRPr>
      </a:lvl1pPr>
      <a:lvl2pPr algn="ctr" rtl="0" eaLnBrk="0" fontAlgn="base" hangingPunct="0">
        <a:lnSpc>
          <a:spcPct val="90000"/>
        </a:lnSpc>
        <a:spcBef>
          <a:spcPct val="0"/>
        </a:spcBef>
        <a:spcAft>
          <a:spcPct val="0"/>
        </a:spcAft>
        <a:defRPr sz="3600" b="1">
          <a:solidFill>
            <a:srgbClr val="262626"/>
          </a:solidFill>
          <a:latin typeface="Gill Sans MT" charset="0"/>
        </a:defRPr>
      </a:lvl2pPr>
      <a:lvl3pPr algn="ctr" rtl="0" eaLnBrk="0" fontAlgn="base" hangingPunct="0">
        <a:lnSpc>
          <a:spcPct val="90000"/>
        </a:lnSpc>
        <a:spcBef>
          <a:spcPct val="0"/>
        </a:spcBef>
        <a:spcAft>
          <a:spcPct val="0"/>
        </a:spcAft>
        <a:defRPr sz="3600" b="1">
          <a:solidFill>
            <a:srgbClr val="262626"/>
          </a:solidFill>
          <a:latin typeface="Gill Sans MT" charset="0"/>
        </a:defRPr>
      </a:lvl3pPr>
      <a:lvl4pPr algn="ctr" rtl="0" eaLnBrk="0" fontAlgn="base" hangingPunct="0">
        <a:lnSpc>
          <a:spcPct val="90000"/>
        </a:lnSpc>
        <a:spcBef>
          <a:spcPct val="0"/>
        </a:spcBef>
        <a:spcAft>
          <a:spcPct val="0"/>
        </a:spcAft>
        <a:defRPr sz="3600" b="1">
          <a:solidFill>
            <a:srgbClr val="262626"/>
          </a:solidFill>
          <a:latin typeface="Gill Sans MT" charset="0"/>
        </a:defRPr>
      </a:lvl4pPr>
      <a:lvl5pPr algn="ctr" rtl="0" eaLnBrk="0" fontAlgn="base" hangingPunct="0">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1pPr>
      <a:lvl2pPr marL="4572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2pPr>
      <a:lvl3pPr marL="6858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3pPr>
      <a:lvl4pPr marL="9144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4pPr>
      <a:lvl5pPr marL="11430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1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classzone.com/books/earth_science/terc/content/visualizations/es2802/es2802page01.cfm?chapter_no=visualizat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4648200" cy="990600"/>
          </a:xfrm>
        </p:spPr>
        <p:txBody>
          <a:bodyPr>
            <a:normAutofit fontScale="90000"/>
          </a:bodyPr>
          <a:lstStyle/>
          <a:p>
            <a:r>
              <a:rPr lang="en-US" dirty="0" smtClean="0"/>
              <a:t>Today in science</a:t>
            </a:r>
            <a:r>
              <a:rPr lang="mr-IN" dirty="0" smtClean="0"/>
              <a:t>…</a:t>
            </a:r>
            <a:endParaRPr lang="en-US" dirty="0"/>
          </a:p>
        </p:txBody>
      </p:sp>
      <p:sp>
        <p:nvSpPr>
          <p:cNvPr id="3" name="Content Placeholder 2"/>
          <p:cNvSpPr>
            <a:spLocks noGrp="1"/>
          </p:cNvSpPr>
          <p:nvPr>
            <p:ph idx="1"/>
          </p:nvPr>
        </p:nvSpPr>
        <p:spPr>
          <a:xfrm>
            <a:off x="533400" y="1371600"/>
            <a:ext cx="4648200" cy="5410200"/>
          </a:xfrm>
        </p:spPr>
        <p:txBody>
          <a:bodyPr>
            <a:normAutofit/>
          </a:bodyPr>
          <a:lstStyle/>
          <a:p>
            <a:r>
              <a:rPr lang="en-US" dirty="0" smtClean="0"/>
              <a:t>Kind of..</a:t>
            </a:r>
          </a:p>
          <a:p>
            <a:r>
              <a:rPr lang="en-US" dirty="0"/>
              <a:t>“We’ve been </a:t>
            </a:r>
            <a:r>
              <a:rPr lang="en-US" dirty="0" smtClean="0"/>
              <a:t>conditioned</a:t>
            </a:r>
            <a:r>
              <a:rPr lang="mr-IN" dirty="0" smtClean="0"/>
              <a:t>…</a:t>
            </a:r>
            <a:r>
              <a:rPr lang="en-US" dirty="0" smtClean="0"/>
              <a:t> to </a:t>
            </a:r>
            <a:r>
              <a:rPr lang="en-US" dirty="0"/>
              <a:t>focus on our talents, and to let them define us. </a:t>
            </a:r>
            <a:r>
              <a:rPr lang="en-US" dirty="0" smtClean="0"/>
              <a:t> These </a:t>
            </a:r>
            <a:r>
              <a:rPr lang="en-US" dirty="0"/>
              <a:t>descriptors might limit us, but they also comfort us... they do not readily leave room for attempting something new—and sucking at it</a:t>
            </a:r>
            <a:r>
              <a:rPr lang="en-US" dirty="0" smtClean="0"/>
              <a:t>”</a:t>
            </a:r>
          </a:p>
          <a:p>
            <a:r>
              <a:rPr lang="en-US" dirty="0" smtClean="0"/>
              <a:t>Consider your positionality sitting in this classroom.</a:t>
            </a:r>
          </a:p>
          <a:p>
            <a:pPr lvl="1"/>
            <a:r>
              <a:rPr lang="en-US" dirty="0" smtClean="0"/>
              <a:t>Stereotype threat</a:t>
            </a:r>
          </a:p>
          <a:p>
            <a:pPr lvl="1"/>
            <a:r>
              <a:rPr lang="en-US" dirty="0" smtClean="0"/>
              <a:t>Growth mindset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505" y="0"/>
            <a:ext cx="6858000" cy="6858000"/>
          </a:xfrm>
          <a:prstGeom prst="rect">
            <a:avLst/>
          </a:prstGeom>
        </p:spPr>
      </p:pic>
    </p:spTree>
    <p:extLst>
      <p:ext uri="{BB962C8B-B14F-4D97-AF65-F5344CB8AC3E}">
        <p14:creationId xmlns:p14="http://schemas.microsoft.com/office/powerpoint/2010/main" val="1501055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8038" y="2243138"/>
            <a:ext cx="4495800" cy="1135062"/>
          </a:xfrm>
        </p:spPr>
        <p:txBody>
          <a:bodyPr/>
          <a:lstStyle/>
          <a:p>
            <a:pPr>
              <a:defRPr/>
            </a:pPr>
            <a:r>
              <a:rPr lang="en-US" dirty="0" smtClean="0"/>
              <a:t>Atoms!</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rcRect l="7282" r="7282"/>
          <a:stretch>
            <a:fillRect/>
          </a:stretch>
        </p:blipFill>
        <p:spPr>
          <a:xfrm>
            <a:off x="6099810" y="990600"/>
            <a:ext cx="6102350" cy="4953000"/>
          </a:xfrm>
        </p:spPr>
      </p:pic>
      <p:sp>
        <p:nvSpPr>
          <p:cNvPr id="17411" name="Text Placeholder 4"/>
          <p:cNvSpPr>
            <a:spLocks noGrp="1"/>
          </p:cNvSpPr>
          <p:nvPr>
            <p:ph type="body" sz="half" idx="2"/>
          </p:nvPr>
        </p:nvSpPr>
        <p:spPr>
          <a:xfrm>
            <a:off x="1116013" y="3549650"/>
            <a:ext cx="3794125" cy="2193925"/>
          </a:xfrm>
        </p:spPr>
        <p:txBody>
          <a:bodyPr>
            <a:normAutofit/>
          </a:bodyPr>
          <a:lstStyle/>
          <a:p>
            <a:r>
              <a:rPr lang="en-US" sz="2400" dirty="0"/>
              <a:t>from Greek </a:t>
            </a:r>
            <a:r>
              <a:rPr lang="en-US" sz="2400" i="1" dirty="0" err="1" smtClean="0"/>
              <a:t>atomos</a:t>
            </a:r>
            <a:r>
              <a:rPr lang="en-US" sz="2400" i="1" dirty="0" smtClean="0"/>
              <a:t>:</a:t>
            </a:r>
            <a:r>
              <a:rPr lang="en-US" sz="2400" dirty="0"/>
              <a:t> </a:t>
            </a:r>
            <a:endParaRPr lang="en-US" sz="2400" dirty="0" smtClean="0"/>
          </a:p>
          <a:p>
            <a:r>
              <a:rPr lang="en-US" sz="2400" dirty="0" smtClean="0"/>
              <a:t>‘</a:t>
            </a:r>
            <a:r>
              <a:rPr lang="en-US" sz="2400" dirty="0"/>
              <a:t>indivisible,’ based on </a:t>
            </a:r>
            <a:r>
              <a:rPr lang="en-US" sz="2400" i="1" dirty="0"/>
              <a:t>a-</a:t>
            </a:r>
            <a:r>
              <a:rPr lang="en-US" sz="2400" dirty="0"/>
              <a:t> ‘not’ + </a:t>
            </a:r>
            <a:r>
              <a:rPr lang="en-US" sz="2400" i="1" dirty="0" err="1"/>
              <a:t>temnein</a:t>
            </a:r>
            <a:r>
              <a:rPr lang="en-US" sz="2400" dirty="0"/>
              <a:t> ‘to cut.’</a:t>
            </a:r>
            <a:endParaRPr lang="x-none" altLang="x-none"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pPr eaLnBrk="1" fontAlgn="auto" hangingPunct="1">
              <a:spcAft>
                <a:spcPts val="0"/>
              </a:spcAft>
              <a:defRPr/>
            </a:pPr>
            <a:r>
              <a:rPr lang="en-US" altLang="x-none" dirty="0" smtClean="0"/>
              <a:t>Atomic structure</a:t>
            </a:r>
            <a:endParaRPr lang="en-US" altLang="x-none" dirty="0"/>
          </a:p>
        </p:txBody>
      </p:sp>
      <p:pic>
        <p:nvPicPr>
          <p:cNvPr id="2" name="Content Placeholder 1"/>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33400" y="2168536"/>
            <a:ext cx="5319713" cy="2851127"/>
          </a:xfrm>
        </p:spPr>
      </p:pic>
      <p:sp>
        <p:nvSpPr>
          <p:cNvPr id="3" name="Content Placeholder 2"/>
          <p:cNvSpPr>
            <a:spLocks noGrp="1"/>
          </p:cNvSpPr>
          <p:nvPr>
            <p:ph sz="half" idx="2"/>
          </p:nvPr>
        </p:nvSpPr>
        <p:spPr/>
        <p:txBody>
          <a:bodyPr/>
          <a:lstStyle/>
          <a:p>
            <a:r>
              <a:rPr lang="en-US" dirty="0" smtClean="0"/>
              <a:t>Proton: +1 charge</a:t>
            </a:r>
          </a:p>
          <a:p>
            <a:r>
              <a:rPr lang="en-US" dirty="0" smtClean="0"/>
              <a:t>Electron: -1 charge</a:t>
            </a:r>
          </a:p>
          <a:p>
            <a:r>
              <a:rPr lang="en-US" dirty="0" smtClean="0"/>
              <a:t>Neutron: 0 charge</a:t>
            </a:r>
          </a:p>
          <a:p>
            <a:endParaRPr lang="en-US" dirty="0"/>
          </a:p>
          <a:p>
            <a:r>
              <a:rPr lang="en-US" i="1" dirty="0" smtClean="0"/>
              <a:t>Incredibly </a:t>
            </a:r>
            <a:r>
              <a:rPr lang="en-US" dirty="0" smtClean="0"/>
              <a:t>small</a:t>
            </a:r>
            <a:r>
              <a:rPr lang="mr-IN" dirty="0" smtClean="0"/>
              <a:t>–</a:t>
            </a:r>
            <a:r>
              <a:rPr lang="en-US" dirty="0" smtClean="0"/>
              <a:t> 10</a:t>
            </a:r>
            <a:r>
              <a:rPr lang="en-US" baseline="30000" dirty="0" smtClean="0"/>
              <a:t>-10</a:t>
            </a:r>
            <a:r>
              <a:rPr lang="en-US" dirty="0" smtClean="0"/>
              <a:t>m across</a:t>
            </a:r>
            <a:endParaRPr lang="en-US" dirty="0"/>
          </a:p>
          <a:p>
            <a:r>
              <a:rPr lang="en-US" dirty="0" smtClean="0"/>
              <a:t>Proton, neutron, each ~2000x more massive than electron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Atomic structure</a:t>
            </a:r>
            <a:endParaRPr lang="en-US"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04800" y="1371600"/>
            <a:ext cx="7105124" cy="4973587"/>
          </a:xfrm>
        </p:spPr>
      </p:pic>
      <p:sp>
        <p:nvSpPr>
          <p:cNvPr id="6" name="Content Placeholder 5"/>
          <p:cNvSpPr>
            <a:spLocks noGrp="1"/>
          </p:cNvSpPr>
          <p:nvPr>
            <p:ph sz="half" idx="2"/>
          </p:nvPr>
        </p:nvSpPr>
        <p:spPr>
          <a:xfrm>
            <a:off x="7543800" y="1447800"/>
            <a:ext cx="4114800" cy="4292226"/>
          </a:xfrm>
        </p:spPr>
        <p:txBody>
          <a:bodyPr/>
          <a:lstStyle/>
          <a:p>
            <a:r>
              <a:rPr lang="en-US" dirty="0" smtClean="0"/>
              <a:t>Atomic number: how many protons in the nucleus</a:t>
            </a:r>
          </a:p>
          <a:p>
            <a:r>
              <a:rPr lang="en-US" dirty="0" smtClean="0"/>
              <a:t>Atomic mass number: combined number of protons and neutrons (recall: mass of electron is tiny tiny!)</a:t>
            </a:r>
          </a:p>
          <a:p>
            <a:r>
              <a:rPr lang="en-US" dirty="0" smtClean="0"/>
              <a:t>Atoms can combine to form molecules</a:t>
            </a:r>
          </a:p>
          <a:p>
            <a:endParaRPr lang="en-US" dirty="0"/>
          </a:p>
        </p:txBody>
      </p:sp>
    </p:spTree>
    <p:extLst>
      <p:ext uri="{BB962C8B-B14F-4D97-AF65-F5344CB8AC3E}">
        <p14:creationId xmlns:p14="http://schemas.microsoft.com/office/powerpoint/2010/main" val="1860764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of matter</a:t>
            </a:r>
            <a:endParaRPr lang="en-US" dirty="0"/>
          </a:p>
        </p:txBody>
      </p:sp>
      <p:sp>
        <p:nvSpPr>
          <p:cNvPr id="5" name="Content Placeholder 4"/>
          <p:cNvSpPr>
            <a:spLocks noGrp="1"/>
          </p:cNvSpPr>
          <p:nvPr>
            <p:ph sz="half" idx="1"/>
          </p:nvPr>
        </p:nvSpPr>
        <p:spPr/>
        <p:txBody>
          <a:bodyPr/>
          <a:lstStyle/>
          <a:p>
            <a:r>
              <a:rPr lang="en-US" dirty="0" smtClean="0"/>
              <a:t>Depends on the </a:t>
            </a:r>
            <a:r>
              <a:rPr lang="en-US" i="1" dirty="0" smtClean="0"/>
              <a:t>phase</a:t>
            </a:r>
            <a:r>
              <a:rPr lang="en-US" dirty="0" smtClean="0"/>
              <a:t> of matter</a:t>
            </a:r>
          </a:p>
          <a:p>
            <a:pPr lvl="1"/>
            <a:r>
              <a:rPr lang="en-US" dirty="0" smtClean="0"/>
              <a:t>Solid</a:t>
            </a:r>
          </a:p>
          <a:p>
            <a:pPr lvl="1"/>
            <a:r>
              <a:rPr lang="en-US" dirty="0" smtClean="0"/>
              <a:t>Liquid</a:t>
            </a:r>
          </a:p>
          <a:p>
            <a:pPr lvl="1"/>
            <a:r>
              <a:rPr lang="en-US" dirty="0" smtClean="0"/>
              <a:t>Gas</a:t>
            </a:r>
          </a:p>
          <a:p>
            <a:r>
              <a:rPr lang="en-US" dirty="0" smtClean="0"/>
              <a:t>Phase of matter depends on </a:t>
            </a:r>
          </a:p>
          <a:p>
            <a:pPr lvl="1"/>
            <a:r>
              <a:rPr lang="en-US" dirty="0" smtClean="0"/>
              <a:t>composition</a:t>
            </a:r>
          </a:p>
          <a:p>
            <a:pPr lvl="1"/>
            <a:r>
              <a:rPr lang="en-US" dirty="0" smtClean="0"/>
              <a:t>temperature </a:t>
            </a:r>
          </a:p>
          <a:p>
            <a:pPr lvl="1"/>
            <a:r>
              <a:rPr lang="en-US" dirty="0" smtClean="0"/>
              <a:t>pressure</a:t>
            </a:r>
            <a:endParaRPr lang="en-US" dirty="0"/>
          </a:p>
        </p:txBody>
      </p:sp>
      <p:sp>
        <p:nvSpPr>
          <p:cNvPr id="8" name="Content Placeholder 7"/>
          <p:cNvSpPr>
            <a:spLocks noGrp="1"/>
          </p:cNvSpPr>
          <p:nvPr>
            <p:ph sz="half" idx="2"/>
          </p:nvPr>
        </p:nvSpPr>
        <p:spPr/>
        <p:txBody>
          <a:bodyPr/>
          <a:lstStyle/>
          <a:p>
            <a:endParaRPr lang="en-US"/>
          </a:p>
        </p:txBody>
      </p:sp>
      <p:pic>
        <p:nvPicPr>
          <p:cNvPr id="9" name="Picture 8"/>
          <p:cNvPicPr>
            <a:picLocks noChangeAspect="1"/>
          </p:cNvPicPr>
          <p:nvPr/>
        </p:nvPicPr>
        <p:blipFill rotWithShape="1">
          <a:blip r:embed="rId2"/>
          <a:srcRect l="2000" t="5263" r="14632" b="2631"/>
          <a:stretch/>
        </p:blipFill>
        <p:spPr>
          <a:xfrm>
            <a:off x="7010400" y="1561840"/>
            <a:ext cx="4260343" cy="4518546"/>
          </a:xfrm>
          <a:prstGeom prst="rect">
            <a:avLst/>
          </a:prstGeom>
        </p:spPr>
      </p:pic>
    </p:spTree>
    <p:extLst>
      <p:ext uri="{BB962C8B-B14F-4D97-AF65-F5344CB8AC3E}">
        <p14:creationId xmlns:p14="http://schemas.microsoft.com/office/powerpoint/2010/main" val="609284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of matter: Water</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1000" y="1712912"/>
            <a:ext cx="5217319" cy="4080873"/>
          </a:xfrm>
        </p:spPr>
      </p:pic>
      <p:sp>
        <p:nvSpPr>
          <p:cNvPr id="4" name="Content Placeholder 3"/>
          <p:cNvSpPr>
            <a:spLocks noGrp="1"/>
          </p:cNvSpPr>
          <p:nvPr>
            <p:ph sz="half" idx="2"/>
          </p:nvPr>
        </p:nvSpPr>
        <p:spPr>
          <a:xfrm>
            <a:off x="6338315" y="1447800"/>
            <a:ext cx="5320285" cy="5257800"/>
          </a:xfrm>
        </p:spPr>
        <p:txBody>
          <a:bodyPr/>
          <a:lstStyle/>
          <a:p>
            <a:r>
              <a:rPr lang="en-US" dirty="0" smtClean="0"/>
              <a:t>At low temperature</a:t>
            </a:r>
            <a:r>
              <a:rPr lang="mr-IN" dirty="0" smtClean="0"/>
              <a:t>…</a:t>
            </a:r>
            <a:endParaRPr lang="en-US" dirty="0" smtClean="0"/>
          </a:p>
          <a:p>
            <a:pPr lvl="1"/>
            <a:r>
              <a:rPr lang="en-US" dirty="0" smtClean="0"/>
              <a:t>Low kinetic energy of molecules</a:t>
            </a:r>
          </a:p>
          <a:p>
            <a:pPr lvl="1"/>
            <a:r>
              <a:rPr lang="en-US" dirty="0" smtClean="0"/>
              <a:t>Molecules bound to 4 other molecules</a:t>
            </a:r>
          </a:p>
          <a:p>
            <a:pPr lvl="1"/>
            <a:r>
              <a:rPr lang="en-US" dirty="0" smtClean="0"/>
              <a:t>Tightly packed, solid</a:t>
            </a:r>
          </a:p>
          <a:p>
            <a:r>
              <a:rPr lang="en-US" dirty="0" smtClean="0"/>
              <a:t>Increase the temperature</a:t>
            </a:r>
            <a:r>
              <a:rPr lang="mr-IN" dirty="0" smtClean="0"/>
              <a:t>…</a:t>
            </a:r>
            <a:endParaRPr lang="en-US" dirty="0" smtClean="0"/>
          </a:p>
          <a:p>
            <a:pPr lvl="1"/>
            <a:r>
              <a:rPr lang="en-US" dirty="0" smtClean="0"/>
              <a:t>Kinetic energy increases, </a:t>
            </a:r>
          </a:p>
          <a:p>
            <a:pPr lvl="1"/>
            <a:r>
              <a:rPr lang="en-US" dirty="0"/>
              <a:t>M</a:t>
            </a:r>
            <a:r>
              <a:rPr lang="en-US" dirty="0" smtClean="0"/>
              <a:t>olecules bond to ~3 other molecules</a:t>
            </a:r>
          </a:p>
          <a:p>
            <a:pPr lvl="1"/>
            <a:r>
              <a:rPr lang="en-US" dirty="0" smtClean="0"/>
              <a:t>Loss of rigidity, can now flow: liquid</a:t>
            </a:r>
          </a:p>
          <a:p>
            <a:r>
              <a:rPr lang="en-US" dirty="0" smtClean="0"/>
              <a:t>Increase the temperature even more</a:t>
            </a:r>
            <a:r>
              <a:rPr lang="mr-IN" dirty="0" smtClean="0"/>
              <a:t>…</a:t>
            </a:r>
            <a:endParaRPr lang="en-US" dirty="0" smtClean="0"/>
          </a:p>
          <a:p>
            <a:pPr lvl="1"/>
            <a:r>
              <a:rPr lang="en-US" dirty="0" smtClean="0"/>
              <a:t>Molecules begin to move freely</a:t>
            </a:r>
          </a:p>
          <a:p>
            <a:pPr lvl="1"/>
            <a:r>
              <a:rPr lang="en-US" dirty="0" smtClean="0"/>
              <a:t>Gas phase</a:t>
            </a:r>
            <a:endParaRPr lang="en-US" dirty="0"/>
          </a:p>
        </p:txBody>
      </p:sp>
    </p:spTree>
    <p:extLst>
      <p:ext uri="{BB962C8B-B14F-4D97-AF65-F5344CB8AC3E}">
        <p14:creationId xmlns:p14="http://schemas.microsoft.com/office/powerpoint/2010/main" val="815060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of matter: Water</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1000" y="1712912"/>
            <a:ext cx="5217319" cy="4080873"/>
          </a:xfrm>
        </p:spPr>
      </p:pic>
      <p:sp>
        <p:nvSpPr>
          <p:cNvPr id="4" name="Content Placeholder 3"/>
          <p:cNvSpPr>
            <a:spLocks noGrp="1"/>
          </p:cNvSpPr>
          <p:nvPr>
            <p:ph sz="half" idx="2"/>
          </p:nvPr>
        </p:nvSpPr>
        <p:spPr>
          <a:xfrm>
            <a:off x="6338315" y="1447800"/>
            <a:ext cx="5320285" cy="5257800"/>
          </a:xfrm>
        </p:spPr>
        <p:txBody>
          <a:bodyPr/>
          <a:lstStyle/>
          <a:p>
            <a:r>
              <a:rPr lang="en-US" dirty="0" smtClean="0"/>
              <a:t>From solid to liquid: melting</a:t>
            </a:r>
          </a:p>
          <a:p>
            <a:r>
              <a:rPr lang="en-US" dirty="0" smtClean="0"/>
              <a:t>From liquid to gas: evaporation</a:t>
            </a:r>
          </a:p>
          <a:p>
            <a:r>
              <a:rPr lang="en-US" dirty="0" smtClean="0"/>
              <a:t>From solid to gas: sublimation</a:t>
            </a:r>
          </a:p>
        </p:txBody>
      </p:sp>
      <p:pic>
        <p:nvPicPr>
          <p:cNvPr id="3" name="Picture 2"/>
          <p:cNvPicPr>
            <a:picLocks noChangeAspect="1"/>
          </p:cNvPicPr>
          <p:nvPr/>
        </p:nvPicPr>
        <p:blipFill>
          <a:blip r:embed="rId3"/>
          <a:stretch>
            <a:fillRect/>
          </a:stretch>
        </p:blipFill>
        <p:spPr>
          <a:xfrm>
            <a:off x="7696200" y="3961765"/>
            <a:ext cx="4318000" cy="2774315"/>
          </a:xfrm>
          <a:prstGeom prst="rect">
            <a:avLst/>
          </a:prstGeom>
        </p:spPr>
      </p:pic>
    </p:spTree>
    <p:extLst>
      <p:ext uri="{BB962C8B-B14F-4D97-AF65-F5344CB8AC3E}">
        <p14:creationId xmlns:p14="http://schemas.microsoft.com/office/powerpoint/2010/main" val="1351561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of matter</a:t>
            </a:r>
            <a:endParaRPr lang="en-US" dirty="0"/>
          </a:p>
        </p:txBody>
      </p:sp>
      <p:sp>
        <p:nvSpPr>
          <p:cNvPr id="3" name="Content Placeholder 2"/>
          <p:cNvSpPr>
            <a:spLocks noGrp="1"/>
          </p:cNvSpPr>
          <p:nvPr>
            <p:ph sz="half" idx="1"/>
          </p:nvPr>
        </p:nvSpPr>
        <p:spPr/>
        <p:txBody>
          <a:bodyPr/>
          <a:lstStyle/>
          <a:p>
            <a:r>
              <a:rPr lang="en-US" dirty="0" smtClean="0"/>
              <a:t>Beyond the boiling point?</a:t>
            </a:r>
          </a:p>
          <a:p>
            <a:pPr lvl="1"/>
            <a:r>
              <a:rPr lang="en-US" dirty="0" smtClean="0"/>
              <a:t>Can break up molecules: molecular dissociation</a:t>
            </a:r>
          </a:p>
          <a:p>
            <a:pPr lvl="1"/>
            <a:r>
              <a:rPr lang="en-US" dirty="0" smtClean="0"/>
              <a:t>Adding even more energy can free electrons from atoms: ionization</a:t>
            </a:r>
          </a:p>
          <a:p>
            <a:pPr lvl="2"/>
            <a:r>
              <a:rPr lang="en-US" dirty="0" smtClean="0"/>
              <a:t>Ion: an atom with some net charge (either positive or negative) </a:t>
            </a:r>
            <a:endParaRPr lang="en-US" dirty="0"/>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14060"/>
          <a:stretch/>
        </p:blipFill>
        <p:spPr>
          <a:xfrm>
            <a:off x="8077200" y="1295400"/>
            <a:ext cx="3726359" cy="4292600"/>
          </a:xfrm>
        </p:spPr>
      </p:pic>
      <p:pic>
        <p:nvPicPr>
          <p:cNvPr id="5" name="Picture 4"/>
          <p:cNvPicPr>
            <a:picLocks noChangeAspect="1"/>
          </p:cNvPicPr>
          <p:nvPr/>
        </p:nvPicPr>
        <p:blipFill rotWithShape="1">
          <a:blip r:embed="rId3"/>
          <a:srcRect l="2000" t="5263" r="14632" b="2631"/>
          <a:stretch/>
        </p:blipFill>
        <p:spPr>
          <a:xfrm>
            <a:off x="5417057" y="3886200"/>
            <a:ext cx="2660143" cy="2821364"/>
          </a:xfrm>
          <a:prstGeom prst="rect">
            <a:avLst/>
          </a:prstGeom>
        </p:spPr>
      </p:pic>
    </p:spTree>
    <p:extLst>
      <p:ext uri="{BB962C8B-B14F-4D97-AF65-F5344CB8AC3E}">
        <p14:creationId xmlns:p14="http://schemas.microsoft.com/office/powerpoint/2010/main" val="629313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of matter: the effect of pressure</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81000" y="1712912"/>
            <a:ext cx="5217319" cy="4080873"/>
          </a:xfrm>
        </p:spPr>
      </p:pic>
      <p:sp>
        <p:nvSpPr>
          <p:cNvPr id="4" name="Content Placeholder 3"/>
          <p:cNvSpPr>
            <a:spLocks noGrp="1"/>
          </p:cNvSpPr>
          <p:nvPr>
            <p:ph sz="half" idx="2"/>
          </p:nvPr>
        </p:nvSpPr>
        <p:spPr>
          <a:xfrm>
            <a:off x="6338315" y="1447800"/>
            <a:ext cx="5320285" cy="5257800"/>
          </a:xfrm>
        </p:spPr>
        <p:txBody>
          <a:bodyPr/>
          <a:lstStyle/>
          <a:p>
            <a:r>
              <a:rPr lang="en-US" b="1" i="1" dirty="0" smtClean="0"/>
              <a:t>Pressure </a:t>
            </a:r>
            <a:r>
              <a:rPr lang="en-US" dirty="0" smtClean="0"/>
              <a:t>is force per unit area</a:t>
            </a:r>
          </a:p>
          <a:p>
            <a:r>
              <a:rPr lang="en-US" dirty="0" smtClean="0"/>
              <a:t>High pressure can keep water in liquid form despite temperature changes</a:t>
            </a:r>
          </a:p>
          <a:p>
            <a:endParaRPr lang="en-US" dirty="0"/>
          </a:p>
          <a:p>
            <a:r>
              <a:rPr lang="en-US" dirty="0" smtClean="0"/>
              <a:t>In Earth’s core, it’s hot enough for iron to be molten, but high pressure keeps it a solid</a:t>
            </a:r>
            <a:endParaRPr lang="en-US" dirty="0"/>
          </a:p>
        </p:txBody>
      </p:sp>
    </p:spTree>
    <p:extLst>
      <p:ext uri="{BB962C8B-B14F-4D97-AF65-F5344CB8AC3E}">
        <p14:creationId xmlns:p14="http://schemas.microsoft.com/office/powerpoint/2010/main" val="1831015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atoms</a:t>
            </a:r>
            <a:r>
              <a:rPr lang="mr-IN" dirty="0" smtClean="0"/>
              <a:t>…</a:t>
            </a:r>
            <a:endParaRPr lang="en-US" dirty="0"/>
          </a:p>
        </p:txBody>
      </p:sp>
      <p:sp>
        <p:nvSpPr>
          <p:cNvPr id="3" name="Content Placeholder 2"/>
          <p:cNvSpPr>
            <a:spLocks noGrp="1"/>
          </p:cNvSpPr>
          <p:nvPr>
            <p:ph sz="half" idx="1"/>
          </p:nvPr>
        </p:nvSpPr>
        <p:spPr/>
        <p:txBody>
          <a:bodyPr/>
          <a:lstStyle/>
          <a:p>
            <a:r>
              <a:rPr lang="en-US" dirty="0" smtClean="0"/>
              <a:t>Electrons have energy</a:t>
            </a:r>
          </a:p>
          <a:p>
            <a:pPr lvl="1"/>
            <a:r>
              <a:rPr lang="en-US" dirty="0" smtClean="0"/>
              <a:t>Discrete </a:t>
            </a:r>
            <a:r>
              <a:rPr lang="en-US" b="1" dirty="0" smtClean="0"/>
              <a:t>energy levels</a:t>
            </a:r>
            <a:r>
              <a:rPr lang="en-US" dirty="0" smtClean="0"/>
              <a:t> possible</a:t>
            </a:r>
          </a:p>
          <a:p>
            <a:pPr lvl="1"/>
            <a:r>
              <a:rPr lang="en-US" dirty="0" smtClean="0"/>
              <a:t>Can gain or lose energy, but only in specific amounts</a:t>
            </a:r>
            <a:endParaRPr lang="en-US" dirty="0"/>
          </a:p>
        </p:txBody>
      </p:sp>
      <p:pic>
        <p:nvPicPr>
          <p:cNvPr id="5" name="Content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359207" y="1457960"/>
            <a:ext cx="5319713" cy="28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7" name="Content Placeholder 6"/>
          <p:cNvSpPr>
            <a:spLocks noGrp="1"/>
          </p:cNvSpPr>
          <p:nvPr>
            <p:ph sz="half" idx="2"/>
          </p:nvPr>
        </p:nvSpPr>
        <p:spPr/>
        <p:txBody>
          <a:bodyPr/>
          <a:lstStyle/>
          <a:p>
            <a:endParaRPr lang="en-US"/>
          </a:p>
        </p:txBody>
      </p:sp>
    </p:spTree>
    <p:extLst>
      <p:ext uri="{BB962C8B-B14F-4D97-AF65-F5344CB8AC3E}">
        <p14:creationId xmlns:p14="http://schemas.microsoft.com/office/powerpoint/2010/main" val="1012464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energy levels</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49836" y="1447800"/>
            <a:ext cx="5286841" cy="4292600"/>
          </a:xfrm>
        </p:spPr>
      </p:pic>
      <p:sp>
        <p:nvSpPr>
          <p:cNvPr id="4" name="Content Placeholder 3"/>
          <p:cNvSpPr>
            <a:spLocks noGrp="1"/>
          </p:cNvSpPr>
          <p:nvPr>
            <p:ph sz="half" idx="2"/>
          </p:nvPr>
        </p:nvSpPr>
        <p:spPr/>
        <p:txBody>
          <a:bodyPr/>
          <a:lstStyle/>
          <a:p>
            <a:r>
              <a:rPr lang="en-US" dirty="0" smtClean="0"/>
              <a:t>These discrete energy level jumps possible are </a:t>
            </a:r>
            <a:r>
              <a:rPr lang="en-US" i="1" dirty="0" smtClean="0"/>
              <a:t>quantized</a:t>
            </a:r>
            <a:r>
              <a:rPr lang="en-US" dirty="0" smtClean="0"/>
              <a:t>; called </a:t>
            </a:r>
            <a:r>
              <a:rPr lang="en-US" i="1" dirty="0" smtClean="0"/>
              <a:t>quanta</a:t>
            </a:r>
            <a:r>
              <a:rPr lang="en-US" dirty="0" smtClean="0"/>
              <a:t> </a:t>
            </a:r>
          </a:p>
          <a:p>
            <a:pPr lvl="1"/>
            <a:r>
              <a:rPr lang="en-US" dirty="0" smtClean="0"/>
              <a:t>Origin of </a:t>
            </a:r>
            <a:r>
              <a:rPr lang="en-US" i="1" dirty="0" smtClean="0"/>
              <a:t>quantum mechanics</a:t>
            </a:r>
            <a:endParaRPr lang="en-US" i="1" dirty="0"/>
          </a:p>
          <a:p>
            <a:r>
              <a:rPr lang="en-US" dirty="0" smtClean="0"/>
              <a:t>We use units of energy, eV, electron-volts (where 1 eV ~ 10</a:t>
            </a:r>
            <a:r>
              <a:rPr lang="en-US" baseline="30000" dirty="0" smtClean="0"/>
              <a:t>-19</a:t>
            </a:r>
            <a:r>
              <a:rPr lang="en-US" dirty="0" smtClean="0"/>
              <a:t> Joules;1 Joule = 1 g*m</a:t>
            </a:r>
            <a:r>
              <a:rPr lang="en-US" baseline="30000" dirty="0" smtClean="0"/>
              <a:t>2</a:t>
            </a:r>
            <a:r>
              <a:rPr lang="en-US" dirty="0" smtClean="0"/>
              <a:t>/s</a:t>
            </a:r>
            <a:r>
              <a:rPr lang="en-US" baseline="30000" dirty="0" smtClean="0"/>
              <a:t>2</a:t>
            </a:r>
            <a:r>
              <a:rPr lang="en-US" dirty="0" smtClean="0"/>
              <a:t>)</a:t>
            </a:r>
          </a:p>
        </p:txBody>
      </p:sp>
    </p:spTree>
    <p:extLst>
      <p:ext uri="{BB962C8B-B14F-4D97-AF65-F5344CB8AC3E}">
        <p14:creationId xmlns:p14="http://schemas.microsoft.com/office/powerpoint/2010/main" val="1384275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377" y="0"/>
            <a:ext cx="10311245" cy="6874163"/>
          </a:xfrm>
          <a:prstGeom prst="rect">
            <a:avLst/>
          </a:prstGeom>
        </p:spPr>
      </p:pic>
      <p:sp>
        <p:nvSpPr>
          <p:cNvPr id="2" name="Title 1"/>
          <p:cNvSpPr>
            <a:spLocks noGrp="1"/>
          </p:cNvSpPr>
          <p:nvPr>
            <p:ph type="ctrTitle"/>
          </p:nvPr>
        </p:nvSpPr>
        <p:spPr/>
        <p:txBody>
          <a:bodyPr/>
          <a:lstStyle/>
          <a:p>
            <a:r>
              <a:rPr lang="en-US" dirty="0" smtClean="0"/>
              <a:t>Properties of light</a:t>
            </a:r>
            <a:endParaRPr lang="en-US" dirty="0"/>
          </a:p>
        </p:txBody>
      </p:sp>
      <p:sp>
        <p:nvSpPr>
          <p:cNvPr id="3" name="Subtitle 2"/>
          <p:cNvSpPr>
            <a:spLocks noGrp="1"/>
          </p:cNvSpPr>
          <p:nvPr>
            <p:ph type="subTitle" idx="1"/>
          </p:nvPr>
        </p:nvSpPr>
        <p:spPr>
          <a:xfrm>
            <a:off x="2695193" y="3593572"/>
            <a:ext cx="6801612" cy="1239894"/>
          </a:xfrm>
        </p:spPr>
        <p:txBody>
          <a:bodyPr/>
          <a:lstStyle/>
          <a:p>
            <a:r>
              <a:rPr lang="en-US" dirty="0" smtClean="0"/>
              <a:t>The Cosmic Perspective, Chapter 5, 5.1-5.2</a:t>
            </a:r>
            <a:endParaRPr lang="en-US" dirty="0"/>
          </a:p>
        </p:txBody>
      </p:sp>
    </p:spTree>
    <p:extLst>
      <p:ext uri="{BB962C8B-B14F-4D97-AF65-F5344CB8AC3E}">
        <p14:creationId xmlns:p14="http://schemas.microsoft.com/office/powerpoint/2010/main" val="144418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level transitions</a:t>
            </a:r>
            <a:endParaRPr lang="en-US" dirty="0"/>
          </a:p>
        </p:txBody>
      </p:sp>
      <p:sp>
        <p:nvSpPr>
          <p:cNvPr id="3" name="Content Placeholder 2"/>
          <p:cNvSpPr>
            <a:spLocks noGrp="1"/>
          </p:cNvSpPr>
          <p:nvPr>
            <p:ph sz="half" idx="1"/>
          </p:nvPr>
        </p:nvSpPr>
        <p:spPr/>
        <p:txBody>
          <a:bodyPr/>
          <a:lstStyle/>
          <a:p>
            <a:r>
              <a:rPr lang="en-US" dirty="0" smtClean="0"/>
              <a:t>Lowest possible energy level is called 0</a:t>
            </a:r>
          </a:p>
          <a:p>
            <a:r>
              <a:rPr lang="en-US" dirty="0" smtClean="0"/>
              <a:t>Other levels are defined relative to that level</a:t>
            </a:r>
          </a:p>
          <a:p>
            <a:r>
              <a:rPr lang="en-US" dirty="0" smtClean="0"/>
              <a:t>When electrons gain energy, they move to higher energy levels</a:t>
            </a:r>
          </a:p>
          <a:p>
            <a:r>
              <a:rPr lang="en-US" dirty="0" smtClean="0"/>
              <a:t>When electrons lose energy, they move to lower levels</a:t>
            </a:r>
          </a:p>
        </p:txBody>
      </p:sp>
      <p:sp>
        <p:nvSpPr>
          <p:cNvPr id="4" name="Content Placeholder 3"/>
          <p:cNvSpPr>
            <a:spLocks noGrp="1"/>
          </p:cNvSpPr>
          <p:nvPr>
            <p:ph sz="half" idx="2"/>
          </p:nvPr>
        </p:nvSpPr>
        <p:spPr/>
        <p:txBody>
          <a:bodyPr/>
          <a:lstStyle/>
          <a:p>
            <a:r>
              <a:rPr lang="en-US" dirty="0" smtClean="0"/>
              <a:t>How do electrons gain or lose energy?</a:t>
            </a:r>
          </a:p>
          <a:p>
            <a:pPr lvl="1"/>
            <a:r>
              <a:rPr lang="en-US" dirty="0" smtClean="0"/>
              <a:t>Gain: absorbing energy from light</a:t>
            </a:r>
          </a:p>
          <a:p>
            <a:pPr lvl="1"/>
            <a:r>
              <a:rPr lang="en-US" dirty="0" smtClean="0"/>
              <a:t>Lose: emit light!</a:t>
            </a:r>
            <a:endParaRPr lang="en-US" dirty="0"/>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418937" y="3429000"/>
            <a:ext cx="6682575" cy="336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465198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Quantized, quantum what now?</a:t>
            </a:r>
            <a:endParaRPr lang="en-US" dirty="0"/>
          </a:p>
        </p:txBody>
      </p:sp>
      <p:sp>
        <p:nvSpPr>
          <p:cNvPr id="5" name="Content Placeholder 4"/>
          <p:cNvSpPr>
            <a:spLocks noGrp="1"/>
          </p:cNvSpPr>
          <p:nvPr>
            <p:ph idx="1"/>
          </p:nvPr>
        </p:nvSpPr>
        <p:spPr/>
        <p:txBody>
          <a:bodyPr/>
          <a:lstStyle/>
          <a:p>
            <a:r>
              <a:rPr lang="en-US" dirty="0" smtClean="0"/>
              <a:t>Quantum mechanics is weird. </a:t>
            </a:r>
          </a:p>
          <a:p>
            <a:pPr lvl="1"/>
            <a:r>
              <a:rPr lang="en-US" dirty="0" smtClean="0"/>
              <a:t>Einstein was unconvinced: “I, in any case, am convinced He does not play dice with the Universe.”</a:t>
            </a:r>
          </a:p>
          <a:p>
            <a:pPr lvl="1"/>
            <a:r>
              <a:rPr lang="en-US" dirty="0" smtClean="0"/>
              <a:t>Feynman acknowledged its abstraction: “If you think you understand quantum mechanics, you don’t understand quantum mechanics.”</a:t>
            </a:r>
          </a:p>
          <a:p>
            <a:pPr lvl="1"/>
            <a:endParaRPr lang="en-US" dirty="0"/>
          </a:p>
          <a:p>
            <a:r>
              <a:rPr lang="en-US" dirty="0" err="1" smtClean="0"/>
              <a:t>tl;dr</a:t>
            </a:r>
            <a:r>
              <a:rPr lang="en-US" dirty="0" smtClean="0"/>
              <a:t> version of quantum mechanics: a way of describing how atoms, and subatomic particles, behave. It’s based in probability and statistics, and accepts there are some measurements you cannot make at the same time. Moved our thoughts on physics from equals signs to inequalities.</a:t>
            </a:r>
          </a:p>
          <a:p>
            <a:pPr lvl="1"/>
            <a:endParaRPr lang="en-US" dirty="0" smtClean="0"/>
          </a:p>
          <a:p>
            <a:pPr lvl="1"/>
            <a:endParaRPr lang="en-US" dirty="0"/>
          </a:p>
        </p:txBody>
      </p:sp>
    </p:spTree>
    <p:extLst>
      <p:ext uri="{BB962C8B-B14F-4D97-AF65-F5344CB8AC3E}">
        <p14:creationId xmlns:p14="http://schemas.microsoft.com/office/powerpoint/2010/main" val="520417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what do we do with energy level transitions?</a:t>
            </a:r>
            <a:endParaRPr lang="en-US" dirty="0"/>
          </a:p>
        </p:txBody>
      </p:sp>
      <p:sp>
        <p:nvSpPr>
          <p:cNvPr id="3" name="Content Placeholder 2"/>
          <p:cNvSpPr>
            <a:spLocks noGrp="1"/>
          </p:cNvSpPr>
          <p:nvPr>
            <p:ph idx="1"/>
          </p:nvPr>
        </p:nvSpPr>
        <p:spPr/>
        <p:txBody>
          <a:bodyPr/>
          <a:lstStyle/>
          <a:p>
            <a:r>
              <a:rPr lang="en-US" dirty="0" smtClean="0"/>
              <a:t>In transitioning between levels, electrons either</a:t>
            </a:r>
          </a:p>
          <a:p>
            <a:pPr lvl="1"/>
            <a:r>
              <a:rPr lang="en-US" dirty="0" smtClean="0"/>
              <a:t>Absorb light (energy), or</a:t>
            </a:r>
          </a:p>
          <a:p>
            <a:pPr lvl="1"/>
            <a:r>
              <a:rPr lang="en-US" dirty="0" smtClean="0"/>
              <a:t>Lose energy (emit light)</a:t>
            </a:r>
          </a:p>
          <a:p>
            <a:r>
              <a:rPr lang="en-US" dirty="0" smtClean="0"/>
              <a:t>Energy levels for an atom depend on which atom you’re looking at</a:t>
            </a:r>
          </a:p>
          <a:p>
            <a:r>
              <a:rPr lang="en-US" dirty="0" smtClean="0"/>
              <a:t>Each atom has a unique set of possible energy levels: an atomic fingerprint!</a:t>
            </a:r>
          </a:p>
          <a:p>
            <a:endParaRPr lang="en-US" dirty="0"/>
          </a:p>
          <a:p>
            <a:r>
              <a:rPr lang="en-US" dirty="0" smtClean="0"/>
              <a:t>We do </a:t>
            </a:r>
            <a:r>
              <a:rPr lang="en-US" i="1" dirty="0" smtClean="0"/>
              <a:t>spectroscopy</a:t>
            </a:r>
            <a:r>
              <a:rPr lang="en-US" dirty="0" smtClean="0"/>
              <a:t> to measure and analyze a star’s light</a:t>
            </a:r>
          </a:p>
          <a:p>
            <a:r>
              <a:rPr lang="en-US" dirty="0" smtClean="0"/>
              <a:t>A </a:t>
            </a:r>
            <a:r>
              <a:rPr lang="en-US" i="1" dirty="0" smtClean="0"/>
              <a:t>spectrum</a:t>
            </a:r>
            <a:r>
              <a:rPr lang="en-US" dirty="0" smtClean="0"/>
              <a:t> shows the intensity of light at all wavelengths</a:t>
            </a:r>
            <a:endParaRPr lang="en-US" dirty="0"/>
          </a:p>
        </p:txBody>
      </p:sp>
      <p:pic>
        <p:nvPicPr>
          <p:cNvPr id="4" name="Picture 3"/>
          <p:cNvPicPr>
            <a:picLocks noChangeAspect="1"/>
          </p:cNvPicPr>
          <p:nvPr/>
        </p:nvPicPr>
        <p:blipFill>
          <a:blip r:embed="rId3"/>
          <a:stretch>
            <a:fillRect/>
          </a:stretch>
        </p:blipFill>
        <p:spPr>
          <a:xfrm>
            <a:off x="7543800" y="3991236"/>
            <a:ext cx="4454802" cy="2561963"/>
          </a:xfrm>
          <a:prstGeom prst="rect">
            <a:avLst/>
          </a:prstGeom>
          <a:ln>
            <a:solidFill>
              <a:schemeClr val="tx1"/>
            </a:solidFill>
          </a:ln>
        </p:spPr>
      </p:pic>
    </p:spTree>
    <p:extLst>
      <p:ext uri="{BB962C8B-B14F-4D97-AF65-F5344CB8AC3E}">
        <p14:creationId xmlns:p14="http://schemas.microsoft.com/office/powerpoint/2010/main" val="1123357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sources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075" y="2057400"/>
            <a:ext cx="10805849" cy="3048000"/>
          </a:xfrm>
        </p:spPr>
      </p:pic>
    </p:spTree>
    <p:extLst>
      <p:ext uri="{BB962C8B-B14F-4D97-AF65-F5344CB8AC3E}">
        <p14:creationId xmlns:p14="http://schemas.microsoft.com/office/powerpoint/2010/main" val="1521272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Emission line spectrum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2841" y="2362200"/>
            <a:ext cx="11326318" cy="3234944"/>
          </a:xfrm>
        </p:spPr>
      </p:pic>
    </p:spTree>
    <p:extLst>
      <p:ext uri="{BB962C8B-B14F-4D97-AF65-F5344CB8AC3E}">
        <p14:creationId xmlns:p14="http://schemas.microsoft.com/office/powerpoint/2010/main" val="539310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Absorption line spectrum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3930" y="2286000"/>
            <a:ext cx="10604140" cy="2991104"/>
          </a:xfrm>
        </p:spPr>
      </p:pic>
    </p:spTree>
    <p:extLst>
      <p:ext uri="{BB962C8B-B14F-4D97-AF65-F5344CB8AC3E}">
        <p14:creationId xmlns:p14="http://schemas.microsoft.com/office/powerpoint/2010/main" val="1810112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Sun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6999" y="1295400"/>
            <a:ext cx="8498001" cy="5257800"/>
          </a:xfrm>
        </p:spPr>
      </p:pic>
    </p:spTree>
    <p:extLst>
      <p:ext uri="{BB962C8B-B14F-4D97-AF65-F5344CB8AC3E}">
        <p14:creationId xmlns:p14="http://schemas.microsoft.com/office/powerpoint/2010/main" val="1308519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Stellar spectrum: emission, absorption, </a:t>
            </a:r>
            <a:r>
              <a:rPr lang="en-US" i="1" dirty="0" smtClean="0"/>
              <a:t>and</a:t>
            </a:r>
            <a:r>
              <a:rPr lang="en-US" dirty="0" smtClean="0"/>
              <a:t> continuum</a:t>
            </a:r>
            <a:endParaRPr lang="en-US"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447800"/>
            <a:ext cx="6490715" cy="8399749"/>
          </a:xfrm>
        </p:spPr>
      </p:pic>
      <p:sp>
        <p:nvSpPr>
          <p:cNvPr id="7" name="Content Placeholder 6"/>
          <p:cNvSpPr>
            <a:spLocks noGrp="1"/>
          </p:cNvSpPr>
          <p:nvPr>
            <p:ph sz="half" idx="2"/>
          </p:nvPr>
        </p:nvSpPr>
        <p:spPr/>
        <p:txBody>
          <a:bodyPr/>
          <a:lstStyle/>
          <a:p>
            <a:endParaRPr lang="en-US"/>
          </a:p>
        </p:txBody>
      </p:sp>
      <p:pic>
        <p:nvPicPr>
          <p:cNvPr id="10" name="Picture 9" descr="torus_gri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6757" y="1752600"/>
            <a:ext cx="4343400" cy="4087067"/>
          </a:xfrm>
          <a:prstGeom prst="rect">
            <a:avLst/>
          </a:prstGeom>
        </p:spPr>
      </p:pic>
    </p:spTree>
    <p:extLst>
      <p:ext uri="{BB962C8B-B14F-4D97-AF65-F5344CB8AC3E}">
        <p14:creationId xmlns:p14="http://schemas.microsoft.com/office/powerpoint/2010/main" val="1740700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radiation</a:t>
            </a:r>
            <a:endParaRPr lang="en-US" dirty="0"/>
          </a:p>
        </p:txBody>
      </p:sp>
      <p:sp>
        <p:nvSpPr>
          <p:cNvPr id="3" name="Content Placeholder 2"/>
          <p:cNvSpPr>
            <a:spLocks noGrp="1"/>
          </p:cNvSpPr>
          <p:nvPr>
            <p:ph idx="1"/>
          </p:nvPr>
        </p:nvSpPr>
        <p:spPr/>
        <p:txBody>
          <a:bodyPr/>
          <a:lstStyle/>
          <a:p>
            <a:r>
              <a:rPr lang="en-US" dirty="0" smtClean="0"/>
              <a:t>On the sun and stars, we see a combination of absorption, emission, and continuum. Where does the continuum come from?</a:t>
            </a:r>
          </a:p>
          <a:p>
            <a:pPr lvl="1"/>
            <a:r>
              <a:rPr lang="en-US" dirty="0" smtClean="0"/>
              <a:t>“Blackbody radiation,” which is thermal emission</a:t>
            </a:r>
          </a:p>
          <a:p>
            <a:pPr lvl="1"/>
            <a:r>
              <a:rPr lang="en-US" dirty="0" smtClean="0"/>
              <a:t>Depends on an object’s temperature</a:t>
            </a:r>
          </a:p>
          <a:p>
            <a:endParaRPr lang="en-US" dirty="0"/>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23077"/>
          <a:stretch/>
        </p:blipFill>
        <p:spPr bwMode="auto">
          <a:xfrm>
            <a:off x="6096000" y="2819400"/>
            <a:ext cx="5791200" cy="377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729162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radiation</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rot="5400000">
            <a:off x="935235" y="1960364"/>
            <a:ext cx="5319713" cy="3989784"/>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rot="5400000">
            <a:off x="6300390" y="2053828"/>
            <a:ext cx="5070475" cy="3802856"/>
          </a:xfrm>
        </p:spPr>
      </p:pic>
    </p:spTree>
    <p:extLst>
      <p:ext uri="{BB962C8B-B14F-4D97-AF65-F5344CB8AC3E}">
        <p14:creationId xmlns:p14="http://schemas.microsoft.com/office/powerpoint/2010/main" val="1181713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last time</a:t>
            </a:r>
            <a:endParaRPr lang="en-US" dirty="0"/>
          </a:p>
        </p:txBody>
      </p:sp>
      <p:sp>
        <p:nvSpPr>
          <p:cNvPr id="3" name="Content Placeholder 2"/>
          <p:cNvSpPr>
            <a:spLocks noGrp="1"/>
          </p:cNvSpPr>
          <p:nvPr>
            <p:ph idx="1"/>
          </p:nvPr>
        </p:nvSpPr>
        <p:spPr/>
        <p:txBody>
          <a:bodyPr/>
          <a:lstStyle/>
          <a:p>
            <a:r>
              <a:rPr lang="en-US" dirty="0" smtClean="0"/>
              <a:t>Last time, we talked about the behavior of light</a:t>
            </a:r>
          </a:p>
          <a:p>
            <a:pPr lvl="1"/>
            <a:r>
              <a:rPr lang="en-US" dirty="0" smtClean="0"/>
              <a:t>Light is emitted</a:t>
            </a:r>
          </a:p>
          <a:p>
            <a:pPr lvl="1"/>
            <a:r>
              <a:rPr lang="en-US" dirty="0" smtClean="0"/>
              <a:t>It can be absorbed, transmitted, reflected, diffracted, scattered, and it can interfere</a:t>
            </a:r>
            <a:endParaRPr lang="en-US" dirty="0"/>
          </a:p>
          <a:p>
            <a:pPr lvl="2"/>
            <a:r>
              <a:rPr lang="en-US" dirty="0" smtClean="0"/>
              <a:t>Scattering depends on size of </a:t>
            </a:r>
            <a:r>
              <a:rPr lang="en-US" dirty="0" err="1" smtClean="0"/>
              <a:t>scatterer</a:t>
            </a:r>
            <a:r>
              <a:rPr lang="en-US" dirty="0" smtClean="0"/>
              <a:t> (molecules in atmosphere, clouds) and the wavelength of the light</a:t>
            </a:r>
          </a:p>
          <a:p>
            <a:pPr lvl="2"/>
            <a:r>
              <a:rPr lang="en-US" dirty="0" smtClean="0"/>
              <a:t>Blue efficiently scattered in atmosphere, red not</a:t>
            </a:r>
          </a:p>
          <a:p>
            <a:pPr lvl="1"/>
            <a:endParaRPr lang="en-US" dirty="0" smtClean="0"/>
          </a:p>
        </p:txBody>
      </p:sp>
      <p:pic>
        <p:nvPicPr>
          <p:cNvPr id="4" name="Picture 3"/>
          <p:cNvPicPr>
            <a:picLocks noChangeAspect="1"/>
          </p:cNvPicPr>
          <p:nvPr/>
        </p:nvPicPr>
        <p:blipFill>
          <a:blip r:embed="rId3"/>
          <a:stretch>
            <a:fillRect/>
          </a:stretch>
        </p:blipFill>
        <p:spPr>
          <a:xfrm>
            <a:off x="6858000" y="3616773"/>
            <a:ext cx="5173517" cy="3024772"/>
          </a:xfrm>
          <a:prstGeom prst="rect">
            <a:avLst/>
          </a:prstGeom>
        </p:spPr>
      </p:pic>
      <p:sp>
        <p:nvSpPr>
          <p:cNvPr id="5" name="TextBox 4"/>
          <p:cNvSpPr txBox="1"/>
          <p:nvPr/>
        </p:nvSpPr>
        <p:spPr>
          <a:xfrm>
            <a:off x="7162800" y="3733800"/>
            <a:ext cx="1947521" cy="461665"/>
          </a:xfrm>
          <a:prstGeom prst="rect">
            <a:avLst/>
          </a:prstGeom>
          <a:noFill/>
        </p:spPr>
        <p:txBody>
          <a:bodyPr wrap="none" rtlCol="0">
            <a:spAutoFit/>
          </a:bodyPr>
          <a:lstStyle/>
          <a:p>
            <a:r>
              <a:rPr lang="en-US" smtClean="0"/>
              <a:t>Higher energy</a:t>
            </a:r>
            <a:endParaRPr lang="en-US"/>
          </a:p>
        </p:txBody>
      </p:sp>
      <p:sp>
        <p:nvSpPr>
          <p:cNvPr id="6" name="TextBox 5"/>
          <p:cNvSpPr txBox="1"/>
          <p:nvPr/>
        </p:nvSpPr>
        <p:spPr>
          <a:xfrm>
            <a:off x="7149441" y="5129159"/>
            <a:ext cx="1896225" cy="461665"/>
          </a:xfrm>
          <a:prstGeom prst="rect">
            <a:avLst/>
          </a:prstGeom>
          <a:noFill/>
        </p:spPr>
        <p:txBody>
          <a:bodyPr wrap="none" rtlCol="0">
            <a:spAutoFit/>
          </a:bodyPr>
          <a:lstStyle/>
          <a:p>
            <a:r>
              <a:rPr lang="en-US" dirty="0" smtClean="0"/>
              <a:t>Lower energy</a:t>
            </a:r>
            <a:endParaRPr lang="en-US" dirty="0"/>
          </a:p>
        </p:txBody>
      </p:sp>
    </p:spTree>
    <p:extLst>
      <p:ext uri="{BB962C8B-B14F-4D97-AF65-F5344CB8AC3E}">
        <p14:creationId xmlns:p14="http://schemas.microsoft.com/office/powerpoint/2010/main" val="534634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laws of thermal radiation</a:t>
            </a:r>
            <a:endParaRPr lang="en-US" dirty="0"/>
          </a:p>
        </p:txBody>
      </p:sp>
      <p:sp>
        <p:nvSpPr>
          <p:cNvPr id="3" name="Content Placeholder 2"/>
          <p:cNvSpPr>
            <a:spLocks noGrp="1"/>
          </p:cNvSpPr>
          <p:nvPr>
            <p:ph sz="half" idx="1"/>
          </p:nvPr>
        </p:nvSpPr>
        <p:spPr/>
        <p:txBody>
          <a:bodyPr/>
          <a:lstStyle/>
          <a:p>
            <a:r>
              <a:rPr lang="en-US" dirty="0" smtClean="0"/>
              <a:t>Stefan-Boltzmann law</a:t>
            </a:r>
          </a:p>
          <a:p>
            <a:pPr lvl="1"/>
            <a:r>
              <a:rPr lang="en-US" dirty="0" smtClean="0"/>
              <a:t>When you look at the same size piece of thermally emitting objects, the hotter object always emits more light at all wavelengths</a:t>
            </a:r>
          </a:p>
          <a:p>
            <a:pPr lvl="2"/>
            <a:r>
              <a:rPr lang="en-US" dirty="0" smtClean="0"/>
              <a:t>Can see this in curves below</a:t>
            </a:r>
            <a:endParaRPr lang="en-US" dirty="0"/>
          </a:p>
        </p:txBody>
      </p:sp>
      <p:sp>
        <p:nvSpPr>
          <p:cNvPr id="4" name="Content Placeholder 3"/>
          <p:cNvSpPr>
            <a:spLocks noGrp="1"/>
          </p:cNvSpPr>
          <p:nvPr>
            <p:ph sz="half" idx="2"/>
          </p:nvPr>
        </p:nvSpPr>
        <p:spPr/>
        <p:txBody>
          <a:bodyPr/>
          <a:lstStyle/>
          <a:p>
            <a:r>
              <a:rPr lang="en-US" dirty="0" smtClean="0"/>
              <a:t>Wien’s law</a:t>
            </a:r>
          </a:p>
          <a:p>
            <a:pPr lvl="1"/>
            <a:r>
              <a:rPr lang="en-US" dirty="0" smtClean="0"/>
              <a:t>Hotter objects emit photons with higher average energy</a:t>
            </a:r>
          </a:p>
          <a:p>
            <a:pPr lvl="2"/>
            <a:r>
              <a:rPr lang="en-US" dirty="0" smtClean="0"/>
              <a:t>The peak of the intensity curves move bluer as objects are hotter</a:t>
            </a:r>
          </a:p>
          <a:p>
            <a:pPr lvl="2"/>
            <a:r>
              <a:rPr lang="en-US" dirty="0" smtClean="0"/>
              <a:t>Affects color of an object. Example: the Sun peaks around green wavelengths</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23077"/>
          <a:stretch/>
        </p:blipFill>
        <p:spPr bwMode="auto">
          <a:xfrm>
            <a:off x="1295400" y="4191000"/>
            <a:ext cx="3775579" cy="246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756013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Sun, again</a:t>
            </a:r>
            <a:endParaRPr lang="en-US" dirty="0"/>
          </a:p>
        </p:txBody>
      </p:sp>
      <p:sp>
        <p:nvSpPr>
          <p:cNvPr id="5" name="Content Placeholder 4"/>
          <p:cNvSpPr>
            <a:spLocks noGrp="1"/>
          </p:cNvSpPr>
          <p:nvPr>
            <p:ph idx="1"/>
          </p:nvPr>
        </p:nvSpPr>
        <p:spPr/>
        <p:txBody>
          <a:bodyPr/>
          <a:lstStyle/>
          <a:p>
            <a:endParaRPr lang="en-US"/>
          </a:p>
        </p:txBody>
      </p:sp>
      <p:pic>
        <p:nvPicPr>
          <p:cNvPr id="6"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177143" y="1357746"/>
            <a:ext cx="7837714"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788637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Doppler effect</a:t>
            </a:r>
            <a:endParaRPr lang="en-US" dirty="0"/>
          </a:p>
        </p:txBody>
      </p:sp>
      <p:sp>
        <p:nvSpPr>
          <p:cNvPr id="6" name="Content Placeholder 5"/>
          <p:cNvSpPr>
            <a:spLocks noGrp="1"/>
          </p:cNvSpPr>
          <p:nvPr>
            <p:ph idx="1"/>
          </p:nvPr>
        </p:nvSpPr>
        <p:spPr>
          <a:xfrm>
            <a:off x="533400" y="1524000"/>
            <a:ext cx="6172200" cy="4216027"/>
          </a:xfrm>
        </p:spPr>
        <p:txBody>
          <a:bodyPr/>
          <a:lstStyle/>
          <a:p>
            <a:r>
              <a:rPr lang="en-US" dirty="0" smtClean="0"/>
              <a:t>As something is moving toward or away from us, the position of the source of a wave is moving, so the observed wavelength *appears* to shift</a:t>
            </a:r>
          </a:p>
          <a:p>
            <a:pPr lvl="1"/>
            <a:r>
              <a:rPr lang="en-US" dirty="0" smtClean="0"/>
              <a:t>Imagine an ambulance going by.  You hear the tone of the siren changing as it goes by.</a:t>
            </a:r>
          </a:p>
          <a:p>
            <a:pPr lvl="1"/>
            <a:r>
              <a:rPr lang="en-US" dirty="0" smtClean="0"/>
              <a:t>Imagine driving the ambulance. You hear the same tone of the siren no matter where you’re going or how fast.</a:t>
            </a:r>
            <a:endParaRPr lang="en-US" dirty="0"/>
          </a:p>
        </p:txBody>
      </p:sp>
      <p:pic>
        <p:nvPicPr>
          <p:cNvPr id="7" name="Picture 6"/>
          <p:cNvPicPr>
            <a:picLocks noChangeAspect="1"/>
          </p:cNvPicPr>
          <p:nvPr/>
        </p:nvPicPr>
        <p:blipFill>
          <a:blip r:embed="rId3"/>
          <a:stretch>
            <a:fillRect/>
          </a:stretch>
        </p:blipFill>
        <p:spPr>
          <a:xfrm>
            <a:off x="6934200" y="1890985"/>
            <a:ext cx="5001030" cy="3482056"/>
          </a:xfrm>
          <a:prstGeom prst="rect">
            <a:avLst/>
          </a:prstGeom>
        </p:spPr>
      </p:pic>
    </p:spTree>
    <p:extLst>
      <p:ext uri="{BB962C8B-B14F-4D97-AF65-F5344CB8AC3E}">
        <p14:creationId xmlns:p14="http://schemas.microsoft.com/office/powerpoint/2010/main" val="253241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motions</a:t>
            </a:r>
            <a:endParaRPr lang="en-US" dirty="0"/>
          </a:p>
        </p:txBody>
      </p:sp>
      <p:sp>
        <p:nvSpPr>
          <p:cNvPr id="3" name="Content Placeholder 2"/>
          <p:cNvSpPr>
            <a:spLocks noGrp="1"/>
          </p:cNvSpPr>
          <p:nvPr>
            <p:ph idx="1"/>
          </p:nvPr>
        </p:nvSpPr>
        <p:spPr/>
        <p:txBody>
          <a:bodyPr/>
          <a:lstStyle/>
          <a:p>
            <a:r>
              <a:rPr lang="en-US" dirty="0" smtClean="0"/>
              <a:t>Stars are moving relative to us in the galaxy: we can measure their speeds toward or away from us using the Doppler effect</a:t>
            </a:r>
          </a:p>
          <a:p>
            <a:r>
              <a:rPr lang="en-US" dirty="0" smtClean="0"/>
              <a:t>(We can also measure motions of galaxies toward and away from us)</a:t>
            </a:r>
          </a:p>
        </p:txBody>
      </p:sp>
      <p:sp>
        <p:nvSpPr>
          <p:cNvPr id="5" name="Action Button: Custom 4">
            <a:hlinkClick r:id="rId3" highlightClick="1"/>
          </p:cNvPr>
          <p:cNvSpPr/>
          <p:nvPr/>
        </p:nvSpPr>
        <p:spPr>
          <a:xfrm>
            <a:off x="3657600" y="3200400"/>
            <a:ext cx="2743200" cy="26670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66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rotation</a:t>
            </a:r>
            <a:endParaRPr lang="en-US" dirty="0"/>
          </a:p>
        </p:txBody>
      </p:sp>
      <p:sp>
        <p:nvSpPr>
          <p:cNvPr id="3" name="Content Placeholder 2"/>
          <p:cNvSpPr>
            <a:spLocks noGrp="1"/>
          </p:cNvSpPr>
          <p:nvPr>
            <p:ph idx="1"/>
          </p:nvPr>
        </p:nvSpPr>
        <p:spPr>
          <a:xfrm>
            <a:off x="533400" y="1524000"/>
            <a:ext cx="5029200" cy="4216027"/>
          </a:xfrm>
        </p:spPr>
        <p:txBody>
          <a:bodyPr/>
          <a:lstStyle/>
          <a:p>
            <a:r>
              <a:rPr lang="en-US" dirty="0" smtClean="0"/>
              <a:t>As stars rotate, plasma on one side is moving towards us coming into view while plasma on the opposite side is moving out of view, away from us</a:t>
            </a:r>
          </a:p>
          <a:p>
            <a:r>
              <a:rPr lang="en-US" dirty="0" smtClean="0"/>
              <a:t>Rotation of the star has an observable Doppler shift!</a:t>
            </a:r>
          </a:p>
          <a:p>
            <a:pPr lvl="1"/>
            <a:r>
              <a:rPr lang="en-US" dirty="0" smtClean="0"/>
              <a:t>Signature is greater the faster a star is rotating</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832" t="13060" r="4324" b="6716"/>
          <a:stretch/>
        </p:blipFill>
        <p:spPr>
          <a:xfrm>
            <a:off x="5562600" y="1905000"/>
            <a:ext cx="6466367" cy="3124200"/>
          </a:xfrm>
          <a:prstGeom prst="rect">
            <a:avLst/>
          </a:prstGeom>
        </p:spPr>
      </p:pic>
    </p:spTree>
    <p:extLst>
      <p:ext uri="{BB962C8B-B14F-4D97-AF65-F5344CB8AC3E}">
        <p14:creationId xmlns:p14="http://schemas.microsoft.com/office/powerpoint/2010/main" val="1111917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rotation</a:t>
            </a:r>
            <a:endParaRPr lang="en-US" dirty="0"/>
          </a:p>
        </p:txBody>
      </p:sp>
      <p:sp>
        <p:nvSpPr>
          <p:cNvPr id="3" name="Content Placeholder 2"/>
          <p:cNvSpPr>
            <a:spLocks noGrp="1"/>
          </p:cNvSpPr>
          <p:nvPr>
            <p:ph idx="1"/>
          </p:nvPr>
        </p:nvSpPr>
        <p:spPr>
          <a:xfrm>
            <a:off x="533400" y="1524000"/>
            <a:ext cx="5181600" cy="4216027"/>
          </a:xfrm>
        </p:spPr>
        <p:txBody>
          <a:bodyPr/>
          <a:lstStyle/>
          <a:p>
            <a:r>
              <a:rPr lang="en-US" dirty="0"/>
              <a:t>As stars rotate, plasma on one side is moving towards us coming into view while plasma on the opposite side is moving out of view, away from us</a:t>
            </a:r>
          </a:p>
          <a:p>
            <a:r>
              <a:rPr lang="en-US" dirty="0"/>
              <a:t>Rotation of the star has an observable Doppler shift!</a:t>
            </a:r>
          </a:p>
          <a:p>
            <a:pPr lvl="1"/>
            <a:r>
              <a:rPr lang="en-US" dirty="0"/>
              <a:t>Signature is greater the faster a star is rotating</a:t>
            </a:r>
          </a:p>
          <a:p>
            <a:endParaRPr lang="en-US" dirty="0"/>
          </a:p>
        </p:txBody>
      </p:sp>
      <p:pic>
        <p:nvPicPr>
          <p:cNvPr id="5" name="Picture 4"/>
          <p:cNvPicPr>
            <a:picLocks noChangeAspect="1"/>
          </p:cNvPicPr>
          <p:nvPr/>
        </p:nvPicPr>
        <p:blipFill>
          <a:blip r:embed="rId3"/>
          <a:stretch>
            <a:fillRect/>
          </a:stretch>
        </p:blipFill>
        <p:spPr>
          <a:xfrm>
            <a:off x="6339357" y="1307913"/>
            <a:ext cx="5319243" cy="4648200"/>
          </a:xfrm>
          <a:prstGeom prst="rect">
            <a:avLst/>
          </a:prstGeom>
        </p:spPr>
      </p:pic>
      <p:pic>
        <p:nvPicPr>
          <p:cNvPr id="6" name="Picture 5"/>
          <p:cNvPicPr>
            <a:picLocks noChangeAspect="1"/>
          </p:cNvPicPr>
          <p:nvPr/>
        </p:nvPicPr>
        <p:blipFill>
          <a:blip r:embed="rId4"/>
          <a:stretch>
            <a:fillRect/>
          </a:stretch>
        </p:blipFill>
        <p:spPr>
          <a:xfrm>
            <a:off x="2718216" y="4332454"/>
            <a:ext cx="3377784" cy="2524297"/>
          </a:xfrm>
          <a:prstGeom prst="rect">
            <a:avLst/>
          </a:prstGeom>
        </p:spPr>
      </p:pic>
    </p:spTree>
    <p:extLst>
      <p:ext uri="{BB962C8B-B14F-4D97-AF65-F5344CB8AC3E}">
        <p14:creationId xmlns:p14="http://schemas.microsoft.com/office/powerpoint/2010/main" val="1349313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motion due to planets</a:t>
            </a:r>
            <a:endParaRPr lang="en-US" dirty="0"/>
          </a:p>
        </p:txBody>
      </p:sp>
      <p:sp>
        <p:nvSpPr>
          <p:cNvPr id="3" name="Content Placeholder 2"/>
          <p:cNvSpPr>
            <a:spLocks noGrp="1"/>
          </p:cNvSpPr>
          <p:nvPr>
            <p:ph idx="1"/>
          </p:nvPr>
        </p:nvSpPr>
        <p:spPr>
          <a:xfrm>
            <a:off x="533400" y="1524000"/>
            <a:ext cx="5791200" cy="4216027"/>
          </a:xfrm>
        </p:spPr>
        <p:txBody>
          <a:bodyPr/>
          <a:lstStyle/>
          <a:p>
            <a:r>
              <a:rPr lang="en-US" dirty="0" smtClean="0"/>
              <a:t>We use Doppler shift to detect planets around other stars!</a:t>
            </a:r>
          </a:p>
          <a:p>
            <a:r>
              <a:rPr lang="en-US" dirty="0" smtClean="0"/>
              <a:t>As the planet orbits, it ’tugs’ on the star (both orbit a common center of mass)</a:t>
            </a:r>
          </a:p>
          <a:p>
            <a:r>
              <a:rPr lang="en-US" dirty="0" smtClean="0"/>
              <a:t>The star’s ‘small orbit’ is detectable in its spectrum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803213"/>
            <a:ext cx="5029200" cy="3657600"/>
          </a:xfrm>
          <a:prstGeom prst="rect">
            <a:avLst/>
          </a:prstGeom>
        </p:spPr>
      </p:pic>
      <p:sp>
        <p:nvSpPr>
          <p:cNvPr id="5" name="Oval 4"/>
          <p:cNvSpPr/>
          <p:nvPr/>
        </p:nvSpPr>
        <p:spPr>
          <a:xfrm>
            <a:off x="2150164" y="3733800"/>
            <a:ext cx="3336235" cy="2895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3048000" y="4752020"/>
            <a:ext cx="881270" cy="88127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382194" y="5016170"/>
            <a:ext cx="188843" cy="188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415436" y="4990816"/>
            <a:ext cx="377687" cy="39836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682725" y="4948535"/>
            <a:ext cx="279675" cy="461665"/>
          </a:xfrm>
          <a:prstGeom prst="rect">
            <a:avLst/>
          </a:prstGeom>
          <a:noFill/>
        </p:spPr>
        <p:txBody>
          <a:bodyPr wrap="square" rtlCol="0">
            <a:spAutoFit/>
          </a:bodyPr>
          <a:lstStyle/>
          <a:p>
            <a:r>
              <a:rPr lang="en-US" dirty="0" smtClean="0"/>
              <a:t>x</a:t>
            </a:r>
            <a:endParaRPr lang="en-US" dirty="0"/>
          </a:p>
        </p:txBody>
      </p:sp>
    </p:spTree>
    <p:extLst>
      <p:ext uri="{BB962C8B-B14F-4D97-AF65-F5344CB8AC3E}">
        <p14:creationId xmlns:p14="http://schemas.microsoft.com/office/powerpoint/2010/main" val="1877808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for today</a:t>
            </a:r>
            <a:endParaRPr lang="en-US" dirty="0"/>
          </a:p>
        </p:txBody>
      </p:sp>
      <p:sp>
        <p:nvSpPr>
          <p:cNvPr id="3" name="Content Placeholder 2"/>
          <p:cNvSpPr>
            <a:spLocks noGrp="1"/>
          </p:cNvSpPr>
          <p:nvPr>
            <p:ph idx="1"/>
          </p:nvPr>
        </p:nvSpPr>
        <p:spPr/>
        <p:txBody>
          <a:bodyPr/>
          <a:lstStyle/>
          <a:p>
            <a:r>
              <a:rPr lang="en-US" dirty="0" smtClean="0"/>
              <a:t>Today, we talked about</a:t>
            </a:r>
          </a:p>
          <a:p>
            <a:pPr lvl="1"/>
            <a:r>
              <a:rPr lang="en-US" dirty="0" smtClean="0"/>
              <a:t>Atoms and their structure</a:t>
            </a:r>
          </a:p>
          <a:p>
            <a:pPr lvl="1"/>
            <a:r>
              <a:rPr lang="en-US" dirty="0" smtClean="0"/>
              <a:t>Phases of matter</a:t>
            </a:r>
          </a:p>
          <a:p>
            <a:pPr lvl="1"/>
            <a:r>
              <a:rPr lang="en-US" dirty="0" smtClean="0"/>
              <a:t>Atomic energy levels</a:t>
            </a:r>
          </a:p>
          <a:p>
            <a:pPr lvl="1"/>
            <a:r>
              <a:rPr lang="en-US" dirty="0" smtClean="0"/>
              <a:t>Energy level transitions in atoms</a:t>
            </a:r>
          </a:p>
          <a:p>
            <a:pPr lvl="1"/>
            <a:r>
              <a:rPr lang="en-US" dirty="0" smtClean="0"/>
              <a:t>Types of spectra</a:t>
            </a:r>
          </a:p>
          <a:p>
            <a:pPr lvl="1"/>
            <a:r>
              <a:rPr lang="en-US" dirty="0" smtClean="0"/>
              <a:t>Thermal radiation</a:t>
            </a:r>
          </a:p>
          <a:p>
            <a:pPr lvl="1"/>
            <a:r>
              <a:rPr lang="en-US" dirty="0" smtClean="0"/>
              <a:t>Fingerprints of chemistry, temperature, and motion on spectra</a:t>
            </a:r>
            <a:endParaRPr lang="en-US" dirty="0"/>
          </a:p>
        </p:txBody>
      </p:sp>
    </p:spTree>
    <p:extLst>
      <p:ext uri="{BB962C8B-B14F-4D97-AF65-F5344CB8AC3E}">
        <p14:creationId xmlns:p14="http://schemas.microsoft.com/office/powerpoint/2010/main" val="48216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talk about fields again</a:t>
            </a:r>
            <a:endParaRPr lang="en-US" dirty="0"/>
          </a:p>
        </p:txBody>
      </p:sp>
      <p:sp>
        <p:nvSpPr>
          <p:cNvPr id="3" name="Content Placeholder 2"/>
          <p:cNvSpPr>
            <a:spLocks noGrp="1"/>
          </p:cNvSpPr>
          <p:nvPr>
            <p:ph idx="1"/>
          </p:nvPr>
        </p:nvSpPr>
        <p:spPr/>
        <p:txBody>
          <a:bodyPr/>
          <a:lstStyle/>
          <a:p>
            <a:r>
              <a:rPr lang="en-US" dirty="0" smtClean="0"/>
              <a:t>A </a:t>
            </a:r>
            <a:r>
              <a:rPr lang="en-US" b="1" dirty="0" smtClean="0"/>
              <a:t>field</a:t>
            </a:r>
            <a:r>
              <a:rPr lang="en-US" dirty="0" smtClean="0"/>
              <a:t> tells you how much two things will interact depending on where they are relative to each other.</a:t>
            </a:r>
          </a:p>
          <a:p>
            <a:pPr lvl="1"/>
            <a:r>
              <a:rPr lang="en-US" dirty="0"/>
              <a:t>Magnetic fields</a:t>
            </a:r>
          </a:p>
          <a:p>
            <a:pPr lvl="1"/>
            <a:r>
              <a:rPr lang="en-US" dirty="0" smtClean="0">
                <a:solidFill>
                  <a:schemeClr val="bg1">
                    <a:lumMod val="50000"/>
                  </a:schemeClr>
                </a:solidFill>
              </a:rPr>
              <a:t>Electric fields</a:t>
            </a:r>
          </a:p>
          <a:p>
            <a:pPr lvl="1"/>
            <a:r>
              <a:rPr lang="en-US" dirty="0" smtClean="0">
                <a:solidFill>
                  <a:schemeClr val="bg1">
                    <a:lumMod val="50000"/>
                  </a:schemeClr>
                </a:solidFill>
              </a:rPr>
              <a:t>Gravitational fields</a:t>
            </a:r>
            <a:endParaRPr lang="en-US" dirty="0">
              <a:solidFill>
                <a:schemeClr val="bg1">
                  <a:lumMod val="5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962400"/>
            <a:ext cx="3810000" cy="2590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2311400"/>
            <a:ext cx="4241800" cy="4241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0" y="3505200"/>
            <a:ext cx="3213100" cy="3213100"/>
          </a:xfrm>
          <a:prstGeom prst="rect">
            <a:avLst/>
          </a:prstGeom>
        </p:spPr>
      </p:pic>
    </p:spTree>
    <p:extLst>
      <p:ext uri="{BB962C8B-B14F-4D97-AF65-F5344CB8AC3E}">
        <p14:creationId xmlns:p14="http://schemas.microsoft.com/office/powerpoint/2010/main" val="723204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talk about fields again</a:t>
            </a:r>
            <a:endParaRPr lang="en-US" dirty="0"/>
          </a:p>
        </p:txBody>
      </p:sp>
      <p:sp>
        <p:nvSpPr>
          <p:cNvPr id="3" name="Content Placeholder 2"/>
          <p:cNvSpPr>
            <a:spLocks noGrp="1"/>
          </p:cNvSpPr>
          <p:nvPr>
            <p:ph idx="1"/>
          </p:nvPr>
        </p:nvSpPr>
        <p:spPr/>
        <p:txBody>
          <a:bodyPr/>
          <a:lstStyle/>
          <a:p>
            <a:r>
              <a:rPr lang="en-US" dirty="0" smtClean="0"/>
              <a:t>A </a:t>
            </a:r>
            <a:r>
              <a:rPr lang="en-US" b="1" dirty="0" smtClean="0"/>
              <a:t>field</a:t>
            </a:r>
            <a:r>
              <a:rPr lang="en-US" dirty="0" smtClean="0"/>
              <a:t> tells you how much two things will interact depending on where they are relative to each other.</a:t>
            </a:r>
          </a:p>
          <a:p>
            <a:pPr lvl="1"/>
            <a:r>
              <a:rPr lang="en-US" dirty="0"/>
              <a:t>Magnetic fields</a:t>
            </a:r>
          </a:p>
          <a:p>
            <a:pPr lvl="1"/>
            <a:r>
              <a:rPr lang="en-US" dirty="0" smtClean="0"/>
              <a:t>Electric fields</a:t>
            </a:r>
          </a:p>
          <a:p>
            <a:pPr lvl="1"/>
            <a:r>
              <a:rPr lang="en-US" dirty="0" smtClean="0">
                <a:solidFill>
                  <a:schemeClr val="bg1">
                    <a:lumMod val="50000"/>
                  </a:schemeClr>
                </a:solidFill>
              </a:rPr>
              <a:t>Gravitational fields</a:t>
            </a:r>
            <a:endParaRPr lang="en-US" dirty="0">
              <a:solidFill>
                <a:schemeClr val="bg1">
                  <a:lumMod val="50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3632013"/>
            <a:ext cx="3454401" cy="2590801"/>
          </a:xfrm>
          <a:prstGeom prst="rect">
            <a:avLst/>
          </a:prstGeom>
        </p:spPr>
      </p:pic>
    </p:spTree>
    <p:extLst>
      <p:ext uri="{BB962C8B-B14F-4D97-AF65-F5344CB8AC3E}">
        <p14:creationId xmlns:p14="http://schemas.microsoft.com/office/powerpoint/2010/main" val="742893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talk about fields again</a:t>
            </a:r>
            <a:endParaRPr lang="en-US" dirty="0"/>
          </a:p>
        </p:txBody>
      </p:sp>
      <p:sp>
        <p:nvSpPr>
          <p:cNvPr id="3" name="Content Placeholder 2"/>
          <p:cNvSpPr>
            <a:spLocks noGrp="1"/>
          </p:cNvSpPr>
          <p:nvPr>
            <p:ph idx="1"/>
          </p:nvPr>
        </p:nvSpPr>
        <p:spPr/>
        <p:txBody>
          <a:bodyPr/>
          <a:lstStyle/>
          <a:p>
            <a:r>
              <a:rPr lang="en-US" dirty="0" smtClean="0"/>
              <a:t>A </a:t>
            </a:r>
            <a:r>
              <a:rPr lang="en-US" b="1" dirty="0" smtClean="0"/>
              <a:t>field</a:t>
            </a:r>
            <a:r>
              <a:rPr lang="en-US" dirty="0" smtClean="0"/>
              <a:t> tells you how much two things will interact depending on where they are relative to each other.</a:t>
            </a:r>
          </a:p>
          <a:p>
            <a:pPr lvl="1"/>
            <a:r>
              <a:rPr lang="en-US" dirty="0"/>
              <a:t>Magnetic fields</a:t>
            </a:r>
          </a:p>
          <a:p>
            <a:pPr lvl="1"/>
            <a:r>
              <a:rPr lang="en-US" dirty="0" smtClean="0"/>
              <a:t>Electric fields</a:t>
            </a:r>
          </a:p>
          <a:p>
            <a:pPr lvl="1"/>
            <a:r>
              <a:rPr lang="en-US" dirty="0" smtClean="0"/>
              <a:t>Gravitational fields</a:t>
            </a:r>
          </a:p>
          <a:p>
            <a:pPr lvl="1"/>
            <a:endParaRPr lang="en-US" dirty="0"/>
          </a:p>
          <a:p>
            <a:r>
              <a:rPr lang="en-US" dirty="0" smtClean="0"/>
              <a:t>Every day, we are surrounded by, and move through, fields</a:t>
            </a:r>
          </a:p>
          <a:p>
            <a:pPr lvl="1"/>
            <a:r>
              <a:rPr lang="en-US" dirty="0" smtClean="0"/>
              <a:t>Charged particles interact with magnetic, electric fields</a:t>
            </a:r>
          </a:p>
          <a:p>
            <a:pPr lvl="1"/>
            <a:r>
              <a:rPr lang="en-US" dirty="0" smtClean="0"/>
              <a:t>Light and massive objects interact with gravitational fields</a:t>
            </a:r>
            <a:endParaRPr lang="en-US" dirty="0"/>
          </a:p>
        </p:txBody>
      </p:sp>
      <p:pic>
        <p:nvPicPr>
          <p:cNvPr id="5" name="Picture 4"/>
          <p:cNvPicPr>
            <a:picLocks noChangeAspect="1"/>
          </p:cNvPicPr>
          <p:nvPr/>
        </p:nvPicPr>
        <p:blipFill>
          <a:blip r:embed="rId3"/>
          <a:stretch>
            <a:fillRect/>
          </a:stretch>
        </p:blipFill>
        <p:spPr>
          <a:xfrm>
            <a:off x="7391400" y="2667000"/>
            <a:ext cx="4682359" cy="4133798"/>
          </a:xfrm>
          <a:prstGeom prst="rect">
            <a:avLst/>
          </a:prstGeom>
        </p:spPr>
      </p:pic>
    </p:spTree>
    <p:extLst>
      <p:ext uri="{BB962C8B-B14F-4D97-AF65-F5344CB8AC3E}">
        <p14:creationId xmlns:p14="http://schemas.microsoft.com/office/powerpoint/2010/main" val="815974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as an electromagnetic wave</a:t>
            </a:r>
            <a:endParaRPr lang="en-US" dirty="0"/>
          </a:p>
        </p:txBody>
      </p:sp>
      <p:sp>
        <p:nvSpPr>
          <p:cNvPr id="3" name="Content Placeholder 2"/>
          <p:cNvSpPr>
            <a:spLocks noGrp="1"/>
          </p:cNvSpPr>
          <p:nvPr>
            <p:ph idx="1"/>
          </p:nvPr>
        </p:nvSpPr>
        <p:spPr/>
        <p:txBody>
          <a:bodyPr/>
          <a:lstStyle/>
          <a:p>
            <a:r>
              <a:rPr lang="en-US" dirty="0" smtClean="0"/>
              <a:t>The nature of light was experimentally determined</a:t>
            </a:r>
          </a:p>
          <a:p>
            <a:pPr lvl="1"/>
            <a:r>
              <a:rPr lang="en-US" dirty="0" smtClean="0"/>
              <a:t>Light was seen to behave as a particle, and</a:t>
            </a:r>
          </a:p>
          <a:p>
            <a:pPr lvl="1"/>
            <a:r>
              <a:rPr lang="en-US" dirty="0" smtClean="0"/>
              <a:t>As a wave. It was observed to have electric and</a:t>
            </a:r>
          </a:p>
          <a:p>
            <a:pPr lvl="1"/>
            <a:r>
              <a:rPr lang="en-US" dirty="0" smtClean="0"/>
              <a:t>Magnetic properties; thus, defined as an electromagnetic wave.</a:t>
            </a:r>
          </a:p>
          <a:p>
            <a:pPr lvl="2"/>
            <a:endParaRPr lang="en-US" dirty="0"/>
          </a:p>
        </p:txBody>
      </p:sp>
      <p:pic>
        <p:nvPicPr>
          <p:cNvPr id="5" name="Picture 4"/>
          <p:cNvPicPr>
            <a:picLocks noChangeAspect="1"/>
          </p:cNvPicPr>
          <p:nvPr/>
        </p:nvPicPr>
        <p:blipFill>
          <a:blip r:embed="rId3"/>
          <a:stretch>
            <a:fillRect/>
          </a:stretch>
        </p:blipFill>
        <p:spPr>
          <a:xfrm>
            <a:off x="101600" y="3591285"/>
            <a:ext cx="5504676" cy="2920627"/>
          </a:xfrm>
          <a:prstGeom prst="rect">
            <a:avLst/>
          </a:prstGeom>
        </p:spPr>
      </p:pic>
    </p:spTree>
    <p:extLst>
      <p:ext uri="{BB962C8B-B14F-4D97-AF65-F5344CB8AC3E}">
        <p14:creationId xmlns:p14="http://schemas.microsoft.com/office/powerpoint/2010/main" val="814420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Faraday effect</a:t>
            </a:r>
            <a:endParaRPr lang="en-US" dirty="0"/>
          </a:p>
        </p:txBody>
      </p:sp>
      <p:sp>
        <p:nvSpPr>
          <p:cNvPr id="3" name="Content Placeholder 2"/>
          <p:cNvSpPr>
            <a:spLocks noGrp="1"/>
          </p:cNvSpPr>
          <p:nvPr>
            <p:ph idx="1"/>
          </p:nvPr>
        </p:nvSpPr>
        <p:spPr>
          <a:xfrm>
            <a:off x="533400" y="1524000"/>
            <a:ext cx="5943600" cy="4216027"/>
          </a:xfrm>
        </p:spPr>
        <p:txBody>
          <a:bodyPr/>
          <a:lstStyle/>
          <a:p>
            <a:r>
              <a:rPr lang="en-US" dirty="0" smtClean="0"/>
              <a:t>Light can be </a:t>
            </a:r>
            <a:r>
              <a:rPr lang="en-US" i="1" dirty="0" smtClean="0"/>
              <a:t>polarized</a:t>
            </a:r>
            <a:endParaRPr lang="en-US" dirty="0" smtClean="0"/>
          </a:p>
          <a:p>
            <a:pPr lvl="1"/>
            <a:r>
              <a:rPr lang="en-US" dirty="0" smtClean="0"/>
              <a:t>Polarization is the orientation of the electric field in the electromagnetic wave</a:t>
            </a:r>
          </a:p>
          <a:p>
            <a:r>
              <a:rPr lang="en-US" dirty="0" smtClean="0"/>
              <a:t>Faraday found that light’s polarization changes depending on the magnetic field it travels through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1834155"/>
            <a:ext cx="5765800" cy="4286872"/>
          </a:xfrm>
          <a:prstGeom prst="rect">
            <a:avLst/>
          </a:prstGeom>
        </p:spPr>
      </p:pic>
      <p:pic>
        <p:nvPicPr>
          <p:cNvPr id="5" name="Picture 4"/>
          <p:cNvPicPr>
            <a:picLocks noChangeAspect="1"/>
          </p:cNvPicPr>
          <p:nvPr/>
        </p:nvPicPr>
        <p:blipFill>
          <a:blip r:embed="rId3"/>
          <a:stretch>
            <a:fillRect/>
          </a:stretch>
        </p:blipFill>
        <p:spPr>
          <a:xfrm>
            <a:off x="101600" y="3591285"/>
            <a:ext cx="5504676" cy="2920627"/>
          </a:xfrm>
          <a:prstGeom prst="rect">
            <a:avLst/>
          </a:prstGeom>
        </p:spPr>
      </p:pic>
    </p:spTree>
    <p:extLst>
      <p:ext uri="{BB962C8B-B14F-4D97-AF65-F5344CB8AC3E}">
        <p14:creationId xmlns:p14="http://schemas.microsoft.com/office/powerpoint/2010/main" val="1592149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66" y="457200"/>
            <a:ext cx="10295467" cy="5791200"/>
          </a:xfrm>
          <a:prstGeom prst="rect">
            <a:avLst/>
          </a:prstGeom>
        </p:spPr>
      </p:pic>
      <p:sp>
        <p:nvSpPr>
          <p:cNvPr id="2" name="Title 1"/>
          <p:cNvSpPr>
            <a:spLocks noGrp="1"/>
          </p:cNvSpPr>
          <p:nvPr>
            <p:ph type="ctrTitle"/>
          </p:nvPr>
        </p:nvSpPr>
        <p:spPr>
          <a:xfrm>
            <a:off x="1600200" y="2386013"/>
            <a:ext cx="8991600" cy="1646237"/>
          </a:xfrm>
        </p:spPr>
        <p:txBody>
          <a:bodyPr/>
          <a:lstStyle/>
          <a:p>
            <a:pPr eaLnBrk="1" hangingPunct="1">
              <a:defRPr/>
            </a:pPr>
            <a:r>
              <a:rPr lang="en-US" dirty="0" smtClean="0"/>
              <a:t>Properties of matter</a:t>
            </a:r>
            <a:endParaRPr lang="en-US" dirty="0"/>
          </a:p>
        </p:txBody>
      </p:sp>
      <p:sp>
        <p:nvSpPr>
          <p:cNvPr id="3" name="Subtitle 2"/>
          <p:cNvSpPr>
            <a:spLocks noGrp="1"/>
          </p:cNvSpPr>
          <p:nvPr>
            <p:ph type="subTitle" idx="1"/>
          </p:nvPr>
        </p:nvSpPr>
        <p:spPr>
          <a:xfrm>
            <a:off x="2695574" y="3581400"/>
            <a:ext cx="6800850" cy="1239838"/>
          </a:xfrm>
        </p:spPr>
        <p:txBody>
          <a:bodyPr/>
          <a:lstStyle/>
          <a:p>
            <a:pPr eaLnBrk="1" hangingPunct="1">
              <a:defRPr/>
            </a:pPr>
            <a:r>
              <a:rPr lang="en-US" dirty="0" smtClean="0"/>
              <a:t>The </a:t>
            </a:r>
            <a:r>
              <a:rPr lang="en-US" smtClean="0"/>
              <a:t>Cosmic Perspective, 5.3-5.4</a:t>
            </a: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lecture_template" id="{872AB413-3E31-5C4E-9AF9-39F7B2FF41D8}" vid="{2D563247-5E48-464C-8D48-787647714DD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10747</TotalTime>
  <Words>1699</Words>
  <Application>Microsoft Macintosh PowerPoint</Application>
  <PresentationFormat>Widescreen</PresentationFormat>
  <Paragraphs>217</Paragraphs>
  <Slides>37</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Times</vt:lpstr>
      <vt:lpstr>ＭＳ Ｐゴシック</vt:lpstr>
      <vt:lpstr>Arial</vt:lpstr>
      <vt:lpstr>Gill Sans MT</vt:lpstr>
      <vt:lpstr>Parcel</vt:lpstr>
      <vt:lpstr>Today in science…</vt:lpstr>
      <vt:lpstr>Properties of light</vt:lpstr>
      <vt:lpstr>Recap of last time</vt:lpstr>
      <vt:lpstr>Let’s talk about fields again</vt:lpstr>
      <vt:lpstr>Let’s talk about fields again</vt:lpstr>
      <vt:lpstr>Let’s talk about fields again</vt:lpstr>
      <vt:lpstr>Light as an electromagnetic wave</vt:lpstr>
      <vt:lpstr>The Faraday effect</vt:lpstr>
      <vt:lpstr>Properties of matter</vt:lpstr>
      <vt:lpstr>Atoms!</vt:lpstr>
      <vt:lpstr>Atomic structure</vt:lpstr>
      <vt:lpstr>Atomic structure</vt:lpstr>
      <vt:lpstr>Phases of matter</vt:lpstr>
      <vt:lpstr>Phases of matter: Water</vt:lpstr>
      <vt:lpstr>Phases of matter: Water</vt:lpstr>
      <vt:lpstr>Phases of matter</vt:lpstr>
      <vt:lpstr>Phases of matter: the effect of pressure</vt:lpstr>
      <vt:lpstr>Back to atoms…</vt:lpstr>
      <vt:lpstr>Atomic energy levels</vt:lpstr>
      <vt:lpstr>Energy level transitions</vt:lpstr>
      <vt:lpstr>Quantized, quantum what now?</vt:lpstr>
      <vt:lpstr>So, what do we do with energy level transitions?</vt:lpstr>
      <vt:lpstr>Continuous sources</vt:lpstr>
      <vt:lpstr>Emission line spectrum</vt:lpstr>
      <vt:lpstr>Absorption line spectrum</vt:lpstr>
      <vt:lpstr>The Sun</vt:lpstr>
      <vt:lpstr>Stellar spectrum: emission, absorption, and continuum</vt:lpstr>
      <vt:lpstr>Thermal radiation</vt:lpstr>
      <vt:lpstr>Thermal radiation</vt:lpstr>
      <vt:lpstr>Two laws of thermal radiation</vt:lpstr>
      <vt:lpstr>The Sun, again</vt:lpstr>
      <vt:lpstr>Doppler effect</vt:lpstr>
      <vt:lpstr>Stellar motions</vt:lpstr>
      <vt:lpstr>Stellar rotation</vt:lpstr>
      <vt:lpstr>Stellar rotation</vt:lpstr>
      <vt:lpstr>Stellar motion due to planets</vt:lpstr>
      <vt:lpstr>Recap for today</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Introduction</dc:subject>
  <dc:creator>Alicia N Aarnio</dc:creator>
  <cp:lastModifiedBy>Alicia N Aarnio</cp:lastModifiedBy>
  <cp:revision>65</cp:revision>
  <cp:lastPrinted>2018-08-14T17:54:58Z</cp:lastPrinted>
  <dcterms:created xsi:type="dcterms:W3CDTF">2018-08-16T18:07:09Z</dcterms:created>
  <dcterms:modified xsi:type="dcterms:W3CDTF">2018-09-11T02:50:54Z</dcterms:modified>
</cp:coreProperties>
</file>